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7" r:id="rId2"/>
    <p:sldId id="292" r:id="rId3"/>
    <p:sldId id="781" r:id="rId4"/>
    <p:sldId id="1630" r:id="rId5"/>
    <p:sldId id="1631" r:id="rId6"/>
    <p:sldId id="1632" r:id="rId7"/>
    <p:sldId id="1633" r:id="rId8"/>
    <p:sldId id="1634" r:id="rId9"/>
    <p:sldId id="1635" r:id="rId10"/>
    <p:sldId id="1636" r:id="rId11"/>
    <p:sldId id="1637" r:id="rId12"/>
    <p:sldId id="1638" r:id="rId13"/>
    <p:sldId id="1639" r:id="rId14"/>
    <p:sldId id="1640" r:id="rId15"/>
    <p:sldId id="1641" r:id="rId16"/>
    <p:sldId id="1642" r:id="rId17"/>
    <p:sldId id="1643" r:id="rId18"/>
    <p:sldId id="1644" r:id="rId19"/>
    <p:sldId id="1645" r:id="rId20"/>
    <p:sldId id="1646" r:id="rId21"/>
    <p:sldId id="1647" r:id="rId22"/>
    <p:sldId id="1648" r:id="rId23"/>
    <p:sldId id="1649" r:id="rId24"/>
  </p:sldIdLst>
  <p:sldSz cx="12192000" cy="6858000"/>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2763" autoAdjust="0"/>
  </p:normalViewPr>
  <p:slideViewPr>
    <p:cSldViewPr snapToGrid="0" showGuides="1">
      <p:cViewPr varScale="1">
        <p:scale>
          <a:sx n="70" d="100"/>
          <a:sy n="70" d="100"/>
        </p:scale>
        <p:origin x="1075"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4" d="100"/>
          <a:sy n="64" d="100"/>
        </p:scale>
        <p:origin x="2962"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9A9E8B-8668-4EE9-81CF-39121E276770}" type="datetimeFigureOut">
              <a:rPr lang="zh-CN" altLang="en-US" smtClean="0"/>
              <a:t>2024-12-29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DABDA-89F0-4727-B28F-05A90B0069BB}" type="slidenum">
              <a:rPr lang="zh-CN" altLang="en-US" smtClean="0"/>
              <a:t>‹#›</a:t>
            </a:fld>
            <a:endParaRPr lang="zh-CN" altLang="en-US"/>
          </a:p>
        </p:txBody>
      </p:sp>
    </p:spTree>
    <p:extLst>
      <p:ext uri="{BB962C8B-B14F-4D97-AF65-F5344CB8AC3E}">
        <p14:creationId xmlns:p14="http://schemas.microsoft.com/office/powerpoint/2010/main" val="469895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4</a:t>
            </a:fld>
            <a:endParaRPr lang="zh-CN" altLang="en-US"/>
          </a:p>
        </p:txBody>
      </p:sp>
    </p:spTree>
    <p:extLst>
      <p:ext uri="{BB962C8B-B14F-4D97-AF65-F5344CB8AC3E}">
        <p14:creationId xmlns:p14="http://schemas.microsoft.com/office/powerpoint/2010/main" val="2518039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13</a:t>
            </a:fld>
            <a:endParaRPr lang="zh-CN" altLang="en-US"/>
          </a:p>
        </p:txBody>
      </p:sp>
    </p:spTree>
    <p:extLst>
      <p:ext uri="{BB962C8B-B14F-4D97-AF65-F5344CB8AC3E}">
        <p14:creationId xmlns:p14="http://schemas.microsoft.com/office/powerpoint/2010/main" val="3177507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14</a:t>
            </a:fld>
            <a:endParaRPr lang="zh-CN" altLang="en-US"/>
          </a:p>
        </p:txBody>
      </p:sp>
    </p:spTree>
    <p:extLst>
      <p:ext uri="{BB962C8B-B14F-4D97-AF65-F5344CB8AC3E}">
        <p14:creationId xmlns:p14="http://schemas.microsoft.com/office/powerpoint/2010/main" val="12307125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15</a:t>
            </a:fld>
            <a:endParaRPr lang="zh-CN" altLang="en-US"/>
          </a:p>
        </p:txBody>
      </p:sp>
    </p:spTree>
    <p:extLst>
      <p:ext uri="{BB962C8B-B14F-4D97-AF65-F5344CB8AC3E}">
        <p14:creationId xmlns:p14="http://schemas.microsoft.com/office/powerpoint/2010/main" val="2093782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16</a:t>
            </a:fld>
            <a:endParaRPr lang="zh-CN" altLang="en-US"/>
          </a:p>
        </p:txBody>
      </p:sp>
    </p:spTree>
    <p:extLst>
      <p:ext uri="{BB962C8B-B14F-4D97-AF65-F5344CB8AC3E}">
        <p14:creationId xmlns:p14="http://schemas.microsoft.com/office/powerpoint/2010/main" val="1919164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17</a:t>
            </a:fld>
            <a:endParaRPr lang="zh-CN" altLang="en-US"/>
          </a:p>
        </p:txBody>
      </p:sp>
    </p:spTree>
    <p:extLst>
      <p:ext uri="{BB962C8B-B14F-4D97-AF65-F5344CB8AC3E}">
        <p14:creationId xmlns:p14="http://schemas.microsoft.com/office/powerpoint/2010/main" val="34273629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18</a:t>
            </a:fld>
            <a:endParaRPr lang="zh-CN" altLang="en-US"/>
          </a:p>
        </p:txBody>
      </p:sp>
    </p:spTree>
    <p:extLst>
      <p:ext uri="{BB962C8B-B14F-4D97-AF65-F5344CB8AC3E}">
        <p14:creationId xmlns:p14="http://schemas.microsoft.com/office/powerpoint/2010/main" val="3342918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19</a:t>
            </a:fld>
            <a:endParaRPr lang="zh-CN" altLang="en-US"/>
          </a:p>
        </p:txBody>
      </p:sp>
    </p:spTree>
    <p:extLst>
      <p:ext uri="{BB962C8B-B14F-4D97-AF65-F5344CB8AC3E}">
        <p14:creationId xmlns:p14="http://schemas.microsoft.com/office/powerpoint/2010/main" val="16693222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20</a:t>
            </a:fld>
            <a:endParaRPr lang="zh-CN" altLang="en-US"/>
          </a:p>
        </p:txBody>
      </p:sp>
    </p:spTree>
    <p:extLst>
      <p:ext uri="{BB962C8B-B14F-4D97-AF65-F5344CB8AC3E}">
        <p14:creationId xmlns:p14="http://schemas.microsoft.com/office/powerpoint/2010/main" val="28889521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21</a:t>
            </a:fld>
            <a:endParaRPr lang="zh-CN" altLang="en-US"/>
          </a:p>
        </p:txBody>
      </p:sp>
    </p:spTree>
    <p:extLst>
      <p:ext uri="{BB962C8B-B14F-4D97-AF65-F5344CB8AC3E}">
        <p14:creationId xmlns:p14="http://schemas.microsoft.com/office/powerpoint/2010/main" val="18621562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22</a:t>
            </a:fld>
            <a:endParaRPr lang="zh-CN" altLang="en-US"/>
          </a:p>
        </p:txBody>
      </p:sp>
    </p:spTree>
    <p:extLst>
      <p:ext uri="{BB962C8B-B14F-4D97-AF65-F5344CB8AC3E}">
        <p14:creationId xmlns:p14="http://schemas.microsoft.com/office/powerpoint/2010/main" val="941974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5</a:t>
            </a:fld>
            <a:endParaRPr lang="zh-CN" altLang="en-US"/>
          </a:p>
        </p:txBody>
      </p:sp>
    </p:spTree>
    <p:extLst>
      <p:ext uri="{BB962C8B-B14F-4D97-AF65-F5344CB8AC3E}">
        <p14:creationId xmlns:p14="http://schemas.microsoft.com/office/powerpoint/2010/main" val="20329961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23</a:t>
            </a:fld>
            <a:endParaRPr lang="zh-CN" altLang="en-US"/>
          </a:p>
        </p:txBody>
      </p:sp>
    </p:spTree>
    <p:extLst>
      <p:ext uri="{BB962C8B-B14F-4D97-AF65-F5344CB8AC3E}">
        <p14:creationId xmlns:p14="http://schemas.microsoft.com/office/powerpoint/2010/main" val="976746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6</a:t>
            </a:fld>
            <a:endParaRPr lang="zh-CN" altLang="en-US"/>
          </a:p>
        </p:txBody>
      </p:sp>
    </p:spTree>
    <p:extLst>
      <p:ext uri="{BB962C8B-B14F-4D97-AF65-F5344CB8AC3E}">
        <p14:creationId xmlns:p14="http://schemas.microsoft.com/office/powerpoint/2010/main" val="14694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7</a:t>
            </a:fld>
            <a:endParaRPr lang="zh-CN" altLang="en-US"/>
          </a:p>
        </p:txBody>
      </p:sp>
    </p:spTree>
    <p:extLst>
      <p:ext uri="{BB962C8B-B14F-4D97-AF65-F5344CB8AC3E}">
        <p14:creationId xmlns:p14="http://schemas.microsoft.com/office/powerpoint/2010/main" val="3124235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8</a:t>
            </a:fld>
            <a:endParaRPr lang="zh-CN" altLang="en-US"/>
          </a:p>
        </p:txBody>
      </p:sp>
    </p:spTree>
    <p:extLst>
      <p:ext uri="{BB962C8B-B14F-4D97-AF65-F5344CB8AC3E}">
        <p14:creationId xmlns:p14="http://schemas.microsoft.com/office/powerpoint/2010/main" val="2559979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9</a:t>
            </a:fld>
            <a:endParaRPr lang="zh-CN" altLang="en-US"/>
          </a:p>
        </p:txBody>
      </p:sp>
    </p:spTree>
    <p:extLst>
      <p:ext uri="{BB962C8B-B14F-4D97-AF65-F5344CB8AC3E}">
        <p14:creationId xmlns:p14="http://schemas.microsoft.com/office/powerpoint/2010/main" val="836392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10</a:t>
            </a:fld>
            <a:endParaRPr lang="zh-CN" altLang="en-US"/>
          </a:p>
        </p:txBody>
      </p:sp>
    </p:spTree>
    <p:extLst>
      <p:ext uri="{BB962C8B-B14F-4D97-AF65-F5344CB8AC3E}">
        <p14:creationId xmlns:p14="http://schemas.microsoft.com/office/powerpoint/2010/main" val="3682990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11</a:t>
            </a:fld>
            <a:endParaRPr lang="zh-CN" altLang="en-US"/>
          </a:p>
        </p:txBody>
      </p:sp>
    </p:spTree>
    <p:extLst>
      <p:ext uri="{BB962C8B-B14F-4D97-AF65-F5344CB8AC3E}">
        <p14:creationId xmlns:p14="http://schemas.microsoft.com/office/powerpoint/2010/main" val="3754775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12</a:t>
            </a:fld>
            <a:endParaRPr lang="zh-CN" altLang="en-US"/>
          </a:p>
        </p:txBody>
      </p:sp>
    </p:spTree>
    <p:extLst>
      <p:ext uri="{BB962C8B-B14F-4D97-AF65-F5344CB8AC3E}">
        <p14:creationId xmlns:p14="http://schemas.microsoft.com/office/powerpoint/2010/main" val="15248256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www.cnefn.com/"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cnefn.com/"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cnefn.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C2BA2EA-0DB4-5484-FBFC-0E71A12AFACA}"/>
              </a:ext>
            </a:extLst>
          </p:cNvPr>
          <p:cNvGrpSpPr/>
          <p:nvPr/>
        </p:nvGrpSpPr>
        <p:grpSpPr>
          <a:xfrm>
            <a:off x="0" y="1"/>
            <a:ext cx="12192000" cy="6857999"/>
            <a:chOff x="0" y="1"/>
            <a:chExt cx="12192000" cy="6857999"/>
          </a:xfrm>
        </p:grpSpPr>
        <p:sp>
          <p:nvSpPr>
            <p:cNvPr id="12" name="Freeform: Shape 11">
              <a:extLst>
                <a:ext uri="{FF2B5EF4-FFF2-40B4-BE49-F238E27FC236}">
                  <a16:creationId xmlns:a16="http://schemas.microsoft.com/office/drawing/2014/main" id="{EEE2ED10-78F5-13A7-DD81-BFEB77FCE9BA}"/>
                </a:ext>
              </a:extLst>
            </p:cNvPr>
            <p:cNvSpPr>
              <a:spLocks/>
            </p:cNvSpPr>
            <p:nvPr/>
          </p:nvSpPr>
          <p:spPr bwMode="auto">
            <a:xfrm>
              <a:off x="8969375" y="6270625"/>
              <a:ext cx="3222625" cy="587375"/>
            </a:xfrm>
            <a:custGeom>
              <a:avLst/>
              <a:gdLst>
                <a:gd name="T0" fmla="*/ 2030 w 2030"/>
                <a:gd name="T1" fmla="*/ 370 h 370"/>
                <a:gd name="T2" fmla="*/ 0 w 2030"/>
                <a:gd name="T3" fmla="*/ 370 h 370"/>
                <a:gd name="T4" fmla="*/ 130 w 2030"/>
                <a:gd name="T5" fmla="*/ 0 h 370"/>
                <a:gd name="T6" fmla="*/ 2030 w 2030"/>
                <a:gd name="T7" fmla="*/ 0 h 370"/>
                <a:gd name="T8" fmla="*/ 2030 w 2030"/>
                <a:gd name="T9" fmla="*/ 370 h 370"/>
              </a:gdLst>
              <a:ahLst/>
              <a:cxnLst>
                <a:cxn ang="0">
                  <a:pos x="T0" y="T1"/>
                </a:cxn>
                <a:cxn ang="0">
                  <a:pos x="T2" y="T3"/>
                </a:cxn>
                <a:cxn ang="0">
                  <a:pos x="T4" y="T5"/>
                </a:cxn>
                <a:cxn ang="0">
                  <a:pos x="T6" y="T7"/>
                </a:cxn>
                <a:cxn ang="0">
                  <a:pos x="T8" y="T9"/>
                </a:cxn>
              </a:cxnLst>
              <a:rect l="0" t="0" r="r" b="b"/>
              <a:pathLst>
                <a:path w="2030" h="370">
                  <a:moveTo>
                    <a:pt x="2030" y="370"/>
                  </a:moveTo>
                  <a:lnTo>
                    <a:pt x="0" y="370"/>
                  </a:lnTo>
                  <a:lnTo>
                    <a:pt x="130" y="0"/>
                  </a:lnTo>
                  <a:lnTo>
                    <a:pt x="2030" y="0"/>
                  </a:lnTo>
                  <a:lnTo>
                    <a:pt x="2030" y="37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dirty="0"/>
            </a:p>
          </p:txBody>
        </p:sp>
        <p:sp>
          <p:nvSpPr>
            <p:cNvPr id="21" name="Freeform: Shape 20">
              <a:extLst>
                <a:ext uri="{FF2B5EF4-FFF2-40B4-BE49-F238E27FC236}">
                  <a16:creationId xmlns:a16="http://schemas.microsoft.com/office/drawing/2014/main" id="{ADEA8044-42DC-E6A5-7F83-DF79EAA3C4C9}"/>
                </a:ext>
              </a:extLst>
            </p:cNvPr>
            <p:cNvSpPr>
              <a:spLocks/>
            </p:cNvSpPr>
            <p:nvPr/>
          </p:nvSpPr>
          <p:spPr bwMode="auto">
            <a:xfrm>
              <a:off x="7263290" y="2099983"/>
              <a:ext cx="2839291" cy="3242666"/>
            </a:xfrm>
            <a:custGeom>
              <a:avLst/>
              <a:gdLst>
                <a:gd name="T0" fmla="*/ 1654 w 2717"/>
                <a:gd name="T1" fmla="*/ 3103 h 3103"/>
                <a:gd name="T2" fmla="*/ 0 w 2717"/>
                <a:gd name="T3" fmla="*/ 3103 h 3103"/>
                <a:gd name="T4" fmla="*/ 1063 w 2717"/>
                <a:gd name="T5" fmla="*/ 0 h 3103"/>
                <a:gd name="T6" fmla="*/ 2717 w 2717"/>
                <a:gd name="T7" fmla="*/ 0 h 3103"/>
                <a:gd name="T8" fmla="*/ 1654 w 2717"/>
                <a:gd name="T9" fmla="*/ 3103 h 3103"/>
              </a:gdLst>
              <a:ahLst/>
              <a:cxnLst>
                <a:cxn ang="0">
                  <a:pos x="T0" y="T1"/>
                </a:cxn>
                <a:cxn ang="0">
                  <a:pos x="T2" y="T3"/>
                </a:cxn>
                <a:cxn ang="0">
                  <a:pos x="T4" y="T5"/>
                </a:cxn>
                <a:cxn ang="0">
                  <a:pos x="T6" y="T7"/>
                </a:cxn>
                <a:cxn ang="0">
                  <a:pos x="T8" y="T9"/>
                </a:cxn>
              </a:cxnLst>
              <a:rect l="0" t="0" r="r" b="b"/>
              <a:pathLst>
                <a:path w="2717" h="3103">
                  <a:moveTo>
                    <a:pt x="1654" y="3103"/>
                  </a:moveTo>
                  <a:lnTo>
                    <a:pt x="0" y="3103"/>
                  </a:lnTo>
                  <a:lnTo>
                    <a:pt x="1063" y="0"/>
                  </a:lnTo>
                  <a:lnTo>
                    <a:pt x="2717" y="0"/>
                  </a:lnTo>
                  <a:lnTo>
                    <a:pt x="1654" y="310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 name="Freeform: Shape 24">
              <a:extLst>
                <a:ext uri="{FF2B5EF4-FFF2-40B4-BE49-F238E27FC236}">
                  <a16:creationId xmlns:a16="http://schemas.microsoft.com/office/drawing/2014/main" id="{136728BC-88E3-D787-D79C-3841C503C956}"/>
                </a:ext>
              </a:extLst>
            </p:cNvPr>
            <p:cNvSpPr>
              <a:spLocks/>
            </p:cNvSpPr>
            <p:nvPr/>
          </p:nvSpPr>
          <p:spPr bwMode="auto">
            <a:xfrm>
              <a:off x="5527222" y="1271122"/>
              <a:ext cx="6340457" cy="3783981"/>
            </a:xfrm>
            <a:custGeom>
              <a:avLst/>
              <a:gdLst>
                <a:gd name="connsiteX0" fmla="*/ 2822872 w 6711042"/>
                <a:gd name="connsiteY0" fmla="*/ 572954 h 4005146"/>
                <a:gd name="connsiteX1" fmla="*/ 4652341 w 6711042"/>
                <a:gd name="connsiteY1" fmla="*/ 572954 h 4005146"/>
                <a:gd name="connsiteX2" fmla="*/ 3476570 w 6711042"/>
                <a:gd name="connsiteY2" fmla="*/ 4005146 h 4005146"/>
                <a:gd name="connsiteX3" fmla="*/ 1647100 w 6711042"/>
                <a:gd name="connsiteY3" fmla="*/ 4005146 h 4005146"/>
                <a:gd name="connsiteX4" fmla="*/ 1176878 w 6711042"/>
                <a:gd name="connsiteY4" fmla="*/ 0 h 4005146"/>
                <a:gd name="connsiteX5" fmla="*/ 3006348 w 6711042"/>
                <a:gd name="connsiteY5" fmla="*/ 0 h 4005146"/>
                <a:gd name="connsiteX6" fmla="*/ 1829470 w 6711042"/>
                <a:gd name="connsiteY6" fmla="*/ 3432192 h 4005146"/>
                <a:gd name="connsiteX7" fmla="*/ 0 w 6711042"/>
                <a:gd name="connsiteY7" fmla="*/ 3432192 h 4005146"/>
                <a:gd name="connsiteX8" fmla="*/ 4881572 w 6711042"/>
                <a:gd name="connsiteY8" fmla="*/ 0 h 4005146"/>
                <a:gd name="connsiteX9" fmla="*/ 6711042 w 6711042"/>
                <a:gd name="connsiteY9" fmla="*/ 0 h 4005146"/>
                <a:gd name="connsiteX10" fmla="*/ 5534164 w 6711042"/>
                <a:gd name="connsiteY10" fmla="*/ 3432192 h 4005146"/>
                <a:gd name="connsiteX11" fmla="*/ 3704694 w 6711042"/>
                <a:gd name="connsiteY11" fmla="*/ 3432192 h 400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11042" h="4005146">
                  <a:moveTo>
                    <a:pt x="2822872" y="572954"/>
                  </a:moveTo>
                  <a:lnTo>
                    <a:pt x="4652341" y="572954"/>
                  </a:lnTo>
                  <a:lnTo>
                    <a:pt x="3476570" y="4005146"/>
                  </a:lnTo>
                  <a:lnTo>
                    <a:pt x="1647100" y="4005146"/>
                  </a:lnTo>
                  <a:close/>
                  <a:moveTo>
                    <a:pt x="1176878" y="0"/>
                  </a:moveTo>
                  <a:lnTo>
                    <a:pt x="3006348" y="0"/>
                  </a:lnTo>
                  <a:lnTo>
                    <a:pt x="1829470" y="3432192"/>
                  </a:lnTo>
                  <a:lnTo>
                    <a:pt x="0" y="3432192"/>
                  </a:lnTo>
                  <a:close/>
                  <a:moveTo>
                    <a:pt x="4881572" y="0"/>
                  </a:moveTo>
                  <a:lnTo>
                    <a:pt x="6711042" y="0"/>
                  </a:lnTo>
                  <a:lnTo>
                    <a:pt x="5534164" y="3432192"/>
                  </a:lnTo>
                  <a:lnTo>
                    <a:pt x="3704694" y="3432192"/>
                  </a:lnTo>
                  <a:close/>
                </a:path>
              </a:pathLst>
            </a:custGeom>
            <a:blipFill rotWithShape="0">
              <a:blip r:embed="rId2"/>
              <a:srcRect/>
              <a:stretch>
                <a:fillRect r="-652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solidFill>
                  <a:schemeClr val="lt1"/>
                </a:solidFill>
              </a:endParaRPr>
            </a:p>
          </p:txBody>
        </p:sp>
        <p:sp>
          <p:nvSpPr>
            <p:cNvPr id="20" name="Freeform: Shape 19">
              <a:extLst>
                <a:ext uri="{FF2B5EF4-FFF2-40B4-BE49-F238E27FC236}">
                  <a16:creationId xmlns:a16="http://schemas.microsoft.com/office/drawing/2014/main" id="{248A414C-56B7-1507-E8C4-D688EAAFF3E6}"/>
                </a:ext>
              </a:extLst>
            </p:cNvPr>
            <p:cNvSpPr>
              <a:spLocks/>
            </p:cNvSpPr>
            <p:nvPr/>
          </p:nvSpPr>
          <p:spPr bwMode="auto">
            <a:xfrm>
              <a:off x="0" y="1"/>
              <a:ext cx="1147892" cy="3347657"/>
            </a:xfrm>
            <a:custGeom>
              <a:avLst/>
              <a:gdLst>
                <a:gd name="connsiteX0" fmla="*/ 0 w 1147892"/>
                <a:gd name="connsiteY0" fmla="*/ 0 h 3347657"/>
                <a:gd name="connsiteX1" fmla="*/ 1147892 w 1147892"/>
                <a:gd name="connsiteY1" fmla="*/ 0 h 3347657"/>
                <a:gd name="connsiteX2" fmla="*/ 0 w 1147892"/>
                <a:gd name="connsiteY2" fmla="*/ 3347657 h 3347657"/>
              </a:gdLst>
              <a:ahLst/>
              <a:cxnLst>
                <a:cxn ang="0">
                  <a:pos x="connsiteX0" y="connsiteY0"/>
                </a:cxn>
                <a:cxn ang="0">
                  <a:pos x="connsiteX1" y="connsiteY1"/>
                </a:cxn>
                <a:cxn ang="0">
                  <a:pos x="connsiteX2" y="connsiteY2"/>
                </a:cxn>
              </a:cxnLst>
              <a:rect l="l" t="t" r="r" b="b"/>
              <a:pathLst>
                <a:path w="1147892" h="3347657">
                  <a:moveTo>
                    <a:pt x="0" y="0"/>
                  </a:moveTo>
                  <a:lnTo>
                    <a:pt x="1147892" y="0"/>
                  </a:lnTo>
                  <a:lnTo>
                    <a:pt x="0" y="334765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grpSp>
      <p:sp>
        <p:nvSpPr>
          <p:cNvPr id="5" name="Title 4"/>
          <p:cNvSpPr>
            <a:spLocks noGrp="1"/>
          </p:cNvSpPr>
          <p:nvPr>
            <p:ph type="ctrTitle" hasCustomPrompt="1"/>
          </p:nvPr>
        </p:nvSpPr>
        <p:spPr>
          <a:xfrm>
            <a:off x="660399" y="1271123"/>
            <a:ext cx="5435601" cy="2628147"/>
          </a:xfrm>
          <a:prstGeom prst="rect">
            <a:avLst/>
          </a:prstGeom>
        </p:spPr>
        <p:txBody>
          <a:bodyPr wrap="square" anchor="b">
            <a:normAutofit/>
          </a:bodyPr>
          <a:lstStyle>
            <a:lvl1pPr>
              <a:lnSpc>
                <a:spcPct val="100000"/>
              </a:lnSpc>
              <a:defRPr sz="5400">
                <a:ln w="19050">
                  <a:noFill/>
                </a:ln>
                <a:solidFill>
                  <a:schemeClr val="tx1"/>
                </a:solidFill>
              </a:defRPr>
            </a:lvl1pPr>
          </a:lstStyle>
          <a:p>
            <a:pPr lvl="0"/>
            <a:r>
              <a:rPr lang="en-US"/>
              <a:t>Click to add title</a:t>
            </a:r>
          </a:p>
        </p:txBody>
      </p:sp>
      <p:sp>
        <p:nvSpPr>
          <p:cNvPr id="9" name="Subtitle 8"/>
          <p:cNvSpPr>
            <a:spLocks noGrp="1"/>
          </p:cNvSpPr>
          <p:nvPr>
            <p:ph type="subTitle" sz="quarter" idx="1" hasCustomPrompt="1"/>
          </p:nvPr>
        </p:nvSpPr>
        <p:spPr>
          <a:xfrm>
            <a:off x="660400" y="4123350"/>
            <a:ext cx="3962400" cy="707672"/>
          </a:xfrm>
          <a:prstGeom prst="snip2DiagRect">
            <a:avLst>
              <a:gd name="adj1" fmla="val 0"/>
              <a:gd name="adj2" fmla="val 36408"/>
            </a:avLst>
          </a:prstGeom>
          <a:solidFill>
            <a:schemeClr val="accent1"/>
          </a:solidFill>
          <a:ln>
            <a:noFill/>
          </a:ln>
        </p:spPr>
        <p:txBody>
          <a:bodyPr vert="horz" wrap="square" lIns="91440" tIns="45720" rIns="91440" bIns="45720" rtlCol="0" anchor="ctr" anchorCtr="0">
            <a:normAutofit/>
          </a:bodyPr>
          <a:lstStyle>
            <a:lvl1pPr marL="0" indent="0" algn="ctr">
              <a:lnSpc>
                <a:spcPct val="100000"/>
              </a:lnSpc>
              <a:buNone/>
              <a:defRPr lang="en-US" sz="1800" dirty="0">
                <a:solidFill>
                  <a:srgbClr val="FFFFFF"/>
                </a:solidFill>
                <a:latin typeface="+mj-lt"/>
              </a:defRPr>
            </a:lvl1pPr>
          </a:lstStyle>
          <a:p>
            <a:pPr lvl="0"/>
            <a:r>
              <a:rPr lang="en-US"/>
              <a:t>Click to add subtitle</a:t>
            </a:r>
          </a:p>
        </p:txBody>
      </p:sp>
      <p:sp>
        <p:nvSpPr>
          <p:cNvPr id="4" name="Text Placeholder 3"/>
          <p:cNvSpPr>
            <a:spLocks noGrp="1"/>
          </p:cNvSpPr>
          <p:nvPr>
            <p:ph type="body" sz="quarter" idx="13" hasCustomPrompt="1"/>
          </p:nvPr>
        </p:nvSpPr>
        <p:spPr>
          <a:xfrm>
            <a:off x="9817099" y="5857100"/>
            <a:ext cx="1701801" cy="276999"/>
          </a:xfrm>
          <a:prstGeom prst="rect">
            <a:avLst/>
          </a:prstGeom>
        </p:spPr>
        <p:txBody>
          <a:bodyPr wrap="square" lIns="90000">
            <a:normAutofit/>
          </a:bodyPr>
          <a:lstStyle>
            <a:lvl1pPr marL="0" indent="0" algn="r">
              <a:lnSpc>
                <a:spcPct val="100000"/>
              </a:lnSpc>
              <a:buNone/>
              <a:defRPr sz="1200"/>
            </a:lvl1pPr>
          </a:lstStyle>
          <a:p>
            <a:pPr lvl="0"/>
            <a:r>
              <a:rPr lang="en-US"/>
              <a:t>Presenter name</a:t>
            </a:r>
          </a:p>
        </p:txBody>
      </p:sp>
      <p:sp>
        <p:nvSpPr>
          <p:cNvPr id="7" name="Text Placeholder 6"/>
          <p:cNvSpPr>
            <a:spLocks noGrp="1"/>
          </p:cNvSpPr>
          <p:nvPr>
            <p:ph type="body" sz="quarter" idx="14" hasCustomPrompt="1"/>
          </p:nvPr>
        </p:nvSpPr>
        <p:spPr>
          <a:xfrm>
            <a:off x="9817099" y="5569554"/>
            <a:ext cx="1701801" cy="276999"/>
          </a:xfrm>
          <a:prstGeom prst="rect">
            <a:avLst/>
          </a:prstGeom>
        </p:spPr>
        <p:txBody>
          <a:bodyPr wrap="none">
            <a:normAutofit/>
          </a:bodyPr>
          <a:lstStyle>
            <a:lvl1pPr marL="0" indent="0" algn="r">
              <a:lnSpc>
                <a:spcPct val="100000"/>
              </a:lnSpc>
              <a:buNone/>
              <a:defRPr sz="1200"/>
            </a:lvl1pPr>
          </a:lstStyle>
          <a:p>
            <a:pPr lvl="0"/>
            <a:r>
              <a:rPr lang="en-US"/>
              <a:t>www.officeplus.cn</a:t>
            </a:r>
          </a:p>
        </p:txBody>
      </p:sp>
      <p:sp>
        <p:nvSpPr>
          <p:cNvPr id="6" name="Subtitle 8">
            <a:extLst>
              <a:ext uri="{FF2B5EF4-FFF2-40B4-BE49-F238E27FC236}">
                <a16:creationId xmlns:a16="http://schemas.microsoft.com/office/drawing/2014/main" id="{9F15F119-D26A-D311-17E9-7A1C29D3B78C}"/>
              </a:ext>
            </a:extLst>
          </p:cNvPr>
          <p:cNvSpPr txBox="1">
            <a:spLocks/>
          </p:cNvSpPr>
          <p:nvPr userDrawn="1"/>
        </p:nvSpPr>
        <p:spPr>
          <a:xfrm>
            <a:off x="1312408" y="3769514"/>
            <a:ext cx="3962400" cy="707672"/>
          </a:xfrm>
          <a:prstGeom prst="rect">
            <a:avLst/>
          </a:prstGeom>
        </p:spPr>
        <p:txBody>
          <a:bodyPr vert="horz" wrap="square"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a:t>郭  琨     </a:t>
            </a:r>
            <a:r>
              <a:rPr lang="en-US" altLang="zh-CN"/>
              <a:t>guokun@ucas.ac.cn </a:t>
            </a:r>
            <a:endParaRPr lang="zh-CN" altLang="en-US" dirty="0"/>
          </a:p>
        </p:txBody>
      </p:sp>
      <p:sp>
        <p:nvSpPr>
          <p:cNvPr id="8" name="文本框 7">
            <a:extLst>
              <a:ext uri="{FF2B5EF4-FFF2-40B4-BE49-F238E27FC236}">
                <a16:creationId xmlns:a16="http://schemas.microsoft.com/office/drawing/2014/main" id="{7FB85CC8-313A-6EEC-13A2-1B0A3A029784}"/>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492005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691D85A-5B52-8986-1853-15643400A7BA}"/>
              </a:ext>
            </a:extLst>
          </p:cNvPr>
          <p:cNvGrpSpPr/>
          <p:nvPr/>
        </p:nvGrpSpPr>
        <p:grpSpPr>
          <a:xfrm>
            <a:off x="0" y="0"/>
            <a:ext cx="12192000" cy="6858000"/>
            <a:chOff x="0" y="0"/>
            <a:chExt cx="12192000" cy="6858000"/>
          </a:xfrm>
        </p:grpSpPr>
        <p:sp>
          <p:nvSpPr>
            <p:cNvPr id="7" name="Rectangle 6">
              <a:extLst>
                <a:ext uri="{FF2B5EF4-FFF2-40B4-BE49-F238E27FC236}">
                  <a16:creationId xmlns:a16="http://schemas.microsoft.com/office/drawing/2014/main" id="{E2C0923B-B9EB-06EE-80E2-639790517447}"/>
                </a:ext>
              </a:extLst>
            </p:cNvPr>
            <p:cNvSpPr/>
            <p:nvPr/>
          </p:nvSpPr>
          <p:spPr>
            <a:xfrm>
              <a:off x="0" y="0"/>
              <a:ext cx="12192000" cy="6858000"/>
            </a:xfrm>
            <a:prstGeom prst="rect">
              <a:avLst/>
            </a:prstGeom>
            <a:blipFill rotWithShape="0">
              <a:blip r:embed="rId2"/>
              <a:srcRect/>
              <a:stretch>
                <a:fillRect r="-36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p>
          </p:txBody>
        </p:sp>
        <p:sp>
          <p:nvSpPr>
            <p:cNvPr id="10" name="Rectangle 9">
              <a:extLst>
                <a:ext uri="{FF2B5EF4-FFF2-40B4-BE49-F238E27FC236}">
                  <a16:creationId xmlns:a16="http://schemas.microsoft.com/office/drawing/2014/main" id="{DFDE82C8-4C60-2D4E-F0D7-C941C357D4EE}"/>
                </a:ext>
              </a:extLst>
            </p:cNvPr>
            <p:cNvSpPr/>
            <p:nvPr/>
          </p:nvSpPr>
          <p:spPr>
            <a:xfrm>
              <a:off x="0" y="0"/>
              <a:ext cx="12192000" cy="6858000"/>
            </a:xfrm>
            <a:prstGeom prst="rect">
              <a:avLst/>
            </a:prstGeom>
            <a:solidFill>
              <a:schemeClr val="bg1">
                <a:alpha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Title 8"/>
          <p:cNvSpPr>
            <a:spLocks noGrp="1"/>
          </p:cNvSpPr>
          <p:nvPr>
            <p:ph type="title" hasCustomPrompt="1"/>
          </p:nvPr>
        </p:nvSpPr>
        <p:spPr>
          <a:xfrm>
            <a:off x="660400" y="0"/>
            <a:ext cx="10858500" cy="1028700"/>
          </a:xfrm>
          <a:prstGeom prst="rect">
            <a:avLst/>
          </a:prstGeom>
        </p:spPr>
        <p:txBody>
          <a:bodyPr anchor="b">
            <a:normAutofit/>
          </a:bodyPr>
          <a:lstStyle>
            <a:lvl1pPr>
              <a:lnSpc>
                <a:spcPct val="100000"/>
              </a:lnSpc>
              <a:defRPr>
                <a:solidFill>
                  <a:schemeClr val="tx1"/>
                </a:solidFill>
              </a:defRPr>
            </a:lvl1pPr>
          </a:lstStyle>
          <a:p>
            <a:pPr lvl="0"/>
            <a:r>
              <a:rPr lang="en-US" dirty="0"/>
              <a:t>Click to add title</a:t>
            </a:r>
          </a:p>
        </p:txBody>
      </p:sp>
      <p:sp>
        <p:nvSpPr>
          <p:cNvPr id="8" name="Content Placeholder 7"/>
          <p:cNvSpPr>
            <a:spLocks noGrp="1"/>
          </p:cNvSpPr>
          <p:nvPr>
            <p:ph idx="1"/>
          </p:nvPr>
        </p:nvSpPr>
        <p:spPr>
          <a:xfrm>
            <a:off x="660400" y="1092200"/>
            <a:ext cx="10858500" cy="5041900"/>
          </a:xfrm>
          <a:prstGeom prst="rect">
            <a:avLst/>
          </a:prstGeom>
        </p:spPr>
        <p:txBody>
          <a:bodyPr vert="horz" lIns="91440" tIns="45720" rIns="91440" bIns="45720" rtlCol="0">
            <a:normAutofit/>
          </a:bodyPr>
          <a:lstStyle>
            <a:lvl1pPr marL="285750" indent="-285750">
              <a:buFont typeface="Arial" panose="020B0604020202020204" pitchFamily="34" charset="0"/>
              <a:buChar char="•"/>
              <a:defRPr/>
            </a:lvl1pPr>
            <a:lvl2pPr marL="742950" indent="-285750">
              <a:buFont typeface="Arial" panose="020B0604020202020204" pitchFamily="34" charset="0"/>
              <a:buChar char="•"/>
              <a:defRPr/>
            </a:lvl2pPr>
            <a:lvl3pPr marL="1200150" indent="-28575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E2982A54-1ED4-49C6-8154-FC2019FF8FB3}" type="datetime1">
              <a:rPr lang="zh-CN" altLang="en-US" smtClean="0"/>
              <a:t>2024-12-29</a:t>
            </a:fld>
            <a:endParaRPr lang="zh-CN" altLang="en-US"/>
          </a:p>
        </p:txBody>
      </p:sp>
      <p:sp>
        <p:nvSpPr>
          <p:cNvPr id="3" name="Footer Placeholder 2"/>
          <p:cNvSpPr>
            <a:spLocks noGrp="1"/>
          </p:cNvSpPr>
          <p:nvPr>
            <p:ph type="ftr" sz="quarter" idx="11"/>
          </p:nvPr>
        </p:nvSpPr>
        <p:spPr/>
        <p:txBody>
          <a:bodyPr/>
          <a:lstStyle/>
          <a:p>
            <a:r>
              <a:rPr lang="af-ZA" altLang="zh-CN"/>
              <a:t>OfficePLUS</a:t>
            </a:r>
            <a:endParaRPr lang="zh-CN" altLang="en-US"/>
          </a:p>
        </p:txBody>
      </p:sp>
      <p:sp>
        <p:nvSpPr>
          <p:cNvPr id="4" name="Slide Number Placeholder 3"/>
          <p:cNvSpPr>
            <a:spLocks noGrp="1"/>
          </p:cNvSpPr>
          <p:nvPr>
            <p:ph type="sldNum" sz="quarter" idx="12"/>
          </p:nvPr>
        </p:nvSpPr>
        <p:spPr/>
        <p:txBody>
          <a:bodyPr/>
          <a:lstStyle/>
          <a:p>
            <a:fld id="{7F65B630-C7FF-41C0-9923-C5E5E29EED81}" type="slidenum">
              <a:rPr lang="zh-CN" altLang="en-US" smtClean="0"/>
              <a:t>‹#›</a:t>
            </a:fld>
            <a:endParaRPr lang="zh-CN" altLang="en-US"/>
          </a:p>
        </p:txBody>
      </p:sp>
      <p:sp>
        <p:nvSpPr>
          <p:cNvPr id="11" name="文本框 10">
            <a:extLst>
              <a:ext uri="{FF2B5EF4-FFF2-40B4-BE49-F238E27FC236}">
                <a16:creationId xmlns:a16="http://schemas.microsoft.com/office/drawing/2014/main" id="{858D79E4-52AF-3359-106D-E3AE8DBC837E}"/>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362154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genda">
    <p:bg>
      <p:bgRef idx="1001">
        <a:schemeClr val="bg1"/>
      </p:bgRef>
    </p:bg>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660400" y="1500188"/>
            <a:ext cx="2836800" cy="914400"/>
          </a:xfrm>
          <a:prstGeom prst="rect">
            <a:avLst/>
          </a:prstGeom>
        </p:spPr>
        <p:txBody>
          <a:bodyPr wrap="none" anchor="t">
            <a:normAutofit/>
          </a:bodyPr>
          <a:lstStyle>
            <a:lvl1pPr algn="r">
              <a:lnSpc>
                <a:spcPct val="100000"/>
              </a:lnSpc>
              <a:defRPr sz="2800">
                <a:solidFill>
                  <a:schemeClr val="accent1"/>
                </a:solidFill>
              </a:defRPr>
            </a:lvl1pPr>
          </a:lstStyle>
          <a:p>
            <a:pPr lvl="0"/>
            <a:r>
              <a:rPr lang="en-US"/>
              <a:t>Agenda</a:t>
            </a:r>
          </a:p>
        </p:txBody>
      </p:sp>
      <p:sp>
        <p:nvSpPr>
          <p:cNvPr id="7" name="Content Placeholder 6"/>
          <p:cNvSpPr>
            <a:spLocks noGrp="1"/>
          </p:cNvSpPr>
          <p:nvPr>
            <p:ph sz="quarter" idx="1" hasCustomPrompt="1"/>
          </p:nvPr>
        </p:nvSpPr>
        <p:spPr>
          <a:xfrm>
            <a:off x="3746500" y="1500187"/>
            <a:ext cx="7772400" cy="4633200"/>
          </a:xfrm>
          <a:prstGeom prst="rect">
            <a:avLst/>
          </a:prstGeom>
        </p:spPr>
        <p:txBody>
          <a:bodyPr wrap="square">
            <a:normAutofit/>
          </a:bodyPr>
          <a:lstStyle>
            <a:lvl1pPr marL="457200" indent="-457200">
              <a:lnSpc>
                <a:spcPct val="130000"/>
              </a:lnSpc>
              <a:buFont typeface="+mj-lt"/>
              <a:buAutoNum type="arabicPeriod"/>
              <a:defRPr sz="2400" b="0">
                <a:solidFill>
                  <a:schemeClr val="tx1"/>
                </a:solidFill>
                <a:latin typeface="+mn-lt"/>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2A27A813-B2FD-42E1-9222-83B574E99074}" type="datetime1">
              <a:rPr lang="zh-CN" altLang="en-US" smtClean="0"/>
              <a:t>2024-12-29</a:t>
            </a:fld>
            <a:endParaRPr lang="en-US" altLang="zh-CN"/>
          </a:p>
        </p:txBody>
      </p:sp>
      <p:sp>
        <p:nvSpPr>
          <p:cNvPr id="3" name="Footer Placeholder 2"/>
          <p:cNvSpPr>
            <a:spLocks noGrp="1"/>
          </p:cNvSpPr>
          <p:nvPr>
            <p:ph type="ftr" sz="quarter" idx="11"/>
          </p:nvPr>
        </p:nvSpPr>
        <p:spPr/>
        <p:txBody>
          <a:bodyPr/>
          <a:lstStyle/>
          <a:p>
            <a:r>
              <a:rPr lang="af-ZA" altLang="zh-CN"/>
              <a:t>OfficePLUS</a:t>
            </a:r>
            <a:endParaRPr lang="zh-CN" altLang="en-US"/>
          </a:p>
        </p:txBody>
      </p:sp>
      <p:sp>
        <p:nvSpPr>
          <p:cNvPr id="4" name="Slide Number Placeholder 3"/>
          <p:cNvSpPr>
            <a:spLocks noGrp="1"/>
          </p:cNvSpPr>
          <p:nvPr>
            <p:ph type="sldNum" sz="quarter" idx="12"/>
          </p:nvPr>
        </p:nvSpPr>
        <p:spPr/>
        <p:txBody>
          <a:bodyPr/>
          <a:lstStyle/>
          <a:p>
            <a:fld id="{7F65B630-C7FF-41C0-9923-C5E5E29EED81}" type="slidenum">
              <a:rPr lang="en-US" altLang="zh-CN" smtClean="0"/>
              <a:pPr/>
              <a:t>‹#›</a:t>
            </a:fld>
            <a:endParaRPr lang="en-US" altLang="zh-CN"/>
          </a:p>
        </p:txBody>
      </p:sp>
      <p:grpSp>
        <p:nvGrpSpPr>
          <p:cNvPr id="6" name="Group 5"/>
          <p:cNvGrpSpPr/>
          <p:nvPr/>
        </p:nvGrpSpPr>
        <p:grpSpPr>
          <a:xfrm>
            <a:off x="2626456" y="1500188"/>
            <a:ext cx="994563" cy="4634686"/>
            <a:chOff x="2626456" y="1500188"/>
            <a:chExt cx="994563" cy="4634686"/>
          </a:xfrm>
        </p:grpSpPr>
        <p:cxnSp>
          <p:nvCxnSpPr>
            <p:cNvPr id="8" name="Straight Connector 7"/>
            <p:cNvCxnSpPr>
              <a:cxnSpLocks/>
            </p:cNvCxnSpPr>
            <p:nvPr/>
          </p:nvCxnSpPr>
          <p:spPr>
            <a:xfrm>
              <a:off x="3621019" y="1500188"/>
              <a:ext cx="0" cy="4633913"/>
            </a:xfrm>
            <a:prstGeom prst="line">
              <a:avLst/>
            </a:prstGeom>
            <a:solidFill>
              <a:srgbClr val="FFCC00"/>
            </a:solidFill>
            <a:ln w="3175" cap="flat" cmpd="sng" algn="ctr">
              <a:solidFill>
                <a:schemeClr val="tx1">
                  <a:alpha val="50000"/>
                </a:schemeClr>
              </a:solidFill>
              <a:prstDash val="solid"/>
              <a:round/>
              <a:headEnd type="none" w="med" len="med"/>
              <a:tailEnd type="none" w="med" len="med"/>
            </a:ln>
            <a:effectLst/>
          </p:spPr>
        </p:cxnSp>
        <p:sp>
          <p:nvSpPr>
            <p:cNvPr id="9" name="Freeform: Shape 8"/>
            <p:cNvSpPr>
              <a:spLocks noChangeAspect="1"/>
            </p:cNvSpPr>
            <p:nvPr/>
          </p:nvSpPr>
          <p:spPr bwMode="auto">
            <a:xfrm>
              <a:off x="2626456" y="5219207"/>
              <a:ext cx="870506" cy="915667"/>
            </a:xfrm>
            <a:custGeom>
              <a:avLst/>
              <a:gdLst>
                <a:gd name="T0" fmla="*/ 3353 w 5127"/>
                <a:gd name="T1" fmla="*/ 1728 h 5401"/>
                <a:gd name="T2" fmla="*/ 2183 w 5127"/>
                <a:gd name="T3" fmla="*/ 1608 h 5401"/>
                <a:gd name="T4" fmla="*/ 3353 w 5127"/>
                <a:gd name="T5" fmla="*/ 1488 h 5401"/>
                <a:gd name="T6" fmla="*/ 3103 w 5127"/>
                <a:gd name="T7" fmla="*/ 2231 h 5401"/>
                <a:gd name="T8" fmla="*/ 3103 w 5127"/>
                <a:gd name="T9" fmla="*/ 1991 h 5401"/>
                <a:gd name="T10" fmla="*/ 2432 w 5127"/>
                <a:gd name="T11" fmla="*/ 2111 h 5401"/>
                <a:gd name="T12" fmla="*/ 3103 w 5127"/>
                <a:gd name="T13" fmla="*/ 2231 h 5401"/>
                <a:gd name="T14" fmla="*/ 3353 w 5127"/>
                <a:gd name="T15" fmla="*/ 2648 h 5401"/>
                <a:gd name="T16" fmla="*/ 2183 w 5127"/>
                <a:gd name="T17" fmla="*/ 2768 h 5401"/>
                <a:gd name="T18" fmla="*/ 3353 w 5127"/>
                <a:gd name="T19" fmla="*/ 2888 h 5401"/>
                <a:gd name="T20" fmla="*/ 2552 w 5127"/>
                <a:gd name="T21" fmla="*/ 3151 h 5401"/>
                <a:gd name="T22" fmla="*/ 2552 w 5127"/>
                <a:gd name="T23" fmla="*/ 3391 h 5401"/>
                <a:gd name="T24" fmla="*/ 3223 w 5127"/>
                <a:gd name="T25" fmla="*/ 3271 h 5401"/>
                <a:gd name="T26" fmla="*/ 2552 w 5127"/>
                <a:gd name="T27" fmla="*/ 3151 h 5401"/>
                <a:gd name="T28" fmla="*/ 4448 w 5127"/>
                <a:gd name="T29" fmla="*/ 1442 h 5401"/>
                <a:gd name="T30" fmla="*/ 4688 w 5127"/>
                <a:gd name="T31" fmla="*/ 1442 h 5401"/>
                <a:gd name="T32" fmla="*/ 3988 w 5127"/>
                <a:gd name="T33" fmla="*/ 0 h 5401"/>
                <a:gd name="T34" fmla="*/ 0 w 5127"/>
                <a:gd name="T35" fmla="*/ 604 h 5401"/>
                <a:gd name="T36" fmla="*/ 120 w 5127"/>
                <a:gd name="T37" fmla="*/ 1792 h 5401"/>
                <a:gd name="T38" fmla="*/ 686 w 5127"/>
                <a:gd name="T39" fmla="*/ 1672 h 5401"/>
                <a:gd name="T40" fmla="*/ 240 w 5127"/>
                <a:gd name="T41" fmla="*/ 1552 h 5401"/>
                <a:gd name="T42" fmla="*/ 604 w 5127"/>
                <a:gd name="T43" fmla="*/ 240 h 5401"/>
                <a:gd name="T44" fmla="*/ 968 w 5127"/>
                <a:gd name="T45" fmla="*/ 4179 h 5401"/>
                <a:gd name="T46" fmla="*/ 3904 w 5127"/>
                <a:gd name="T47" fmla="*/ 4879 h 5401"/>
                <a:gd name="T48" fmla="*/ 3904 w 5127"/>
                <a:gd name="T49" fmla="*/ 4639 h 5401"/>
                <a:gd name="T50" fmla="*/ 1208 w 5127"/>
                <a:gd name="T51" fmla="*/ 4179 h 5401"/>
                <a:gd name="T52" fmla="*/ 1086 w 5127"/>
                <a:gd name="T53" fmla="*/ 240 h 5401"/>
                <a:gd name="T54" fmla="*/ 4448 w 5127"/>
                <a:gd name="T55" fmla="*/ 700 h 5401"/>
                <a:gd name="T56" fmla="*/ 4568 w 5127"/>
                <a:gd name="T57" fmla="*/ 2000 h 5401"/>
                <a:gd name="T58" fmla="*/ 4568 w 5127"/>
                <a:gd name="T59" fmla="*/ 2240 h 5401"/>
                <a:gd name="T60" fmla="*/ 4887 w 5127"/>
                <a:gd name="T61" fmla="*/ 2340 h 5401"/>
                <a:gd name="T62" fmla="*/ 5007 w 5127"/>
                <a:gd name="T63" fmla="*/ 3838 h 5401"/>
                <a:gd name="T64" fmla="*/ 5127 w 5127"/>
                <a:gd name="T65" fmla="*/ 2340 h 5401"/>
                <a:gd name="T66" fmla="*/ 4568 w 5127"/>
                <a:gd name="T67" fmla="*/ 5139 h 5401"/>
                <a:gd name="T68" fmla="*/ 4448 w 5127"/>
                <a:gd name="T69" fmla="*/ 5281 h 5401"/>
                <a:gd name="T70" fmla="*/ 4688 w 5127"/>
                <a:gd name="T71" fmla="*/ 5281 h 5401"/>
                <a:gd name="T72" fmla="*/ 4568 w 5127"/>
                <a:gd name="T73" fmla="*/ 5139 h 5401"/>
                <a:gd name="T74" fmla="*/ 4448 w 5127"/>
                <a:gd name="T75" fmla="*/ 2559 h 5401"/>
                <a:gd name="T76" fmla="*/ 4568 w 5127"/>
                <a:gd name="T77" fmla="*/ 4974 h 5401"/>
                <a:gd name="T78" fmla="*/ 4688 w 5127"/>
                <a:gd name="T79" fmla="*/ 2559 h 5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7" h="5401">
                  <a:moveTo>
                    <a:pt x="3473" y="1608"/>
                  </a:moveTo>
                  <a:cubicBezTo>
                    <a:pt x="3473" y="1674"/>
                    <a:pt x="3419" y="1728"/>
                    <a:pt x="3353" y="1728"/>
                  </a:cubicBezTo>
                  <a:lnTo>
                    <a:pt x="2303" y="1728"/>
                  </a:lnTo>
                  <a:cubicBezTo>
                    <a:pt x="2236" y="1728"/>
                    <a:pt x="2183" y="1674"/>
                    <a:pt x="2183" y="1608"/>
                  </a:cubicBezTo>
                  <a:cubicBezTo>
                    <a:pt x="2183" y="1542"/>
                    <a:pt x="2236" y="1488"/>
                    <a:pt x="2303" y="1488"/>
                  </a:cubicBezTo>
                  <a:lnTo>
                    <a:pt x="3353" y="1488"/>
                  </a:lnTo>
                  <a:cubicBezTo>
                    <a:pt x="3419" y="1488"/>
                    <a:pt x="3473" y="1542"/>
                    <a:pt x="3473" y="1608"/>
                  </a:cubicBezTo>
                  <a:close/>
                  <a:moveTo>
                    <a:pt x="3103" y="2231"/>
                  </a:moveTo>
                  <a:cubicBezTo>
                    <a:pt x="3170" y="2231"/>
                    <a:pt x="3223" y="2178"/>
                    <a:pt x="3223" y="2111"/>
                  </a:cubicBezTo>
                  <a:cubicBezTo>
                    <a:pt x="3223" y="2045"/>
                    <a:pt x="3170" y="1991"/>
                    <a:pt x="3103" y="1991"/>
                  </a:cubicBezTo>
                  <a:lnTo>
                    <a:pt x="2552" y="1991"/>
                  </a:lnTo>
                  <a:cubicBezTo>
                    <a:pt x="2486" y="1991"/>
                    <a:pt x="2432" y="2045"/>
                    <a:pt x="2432" y="2111"/>
                  </a:cubicBezTo>
                  <a:cubicBezTo>
                    <a:pt x="2432" y="2178"/>
                    <a:pt x="2486" y="2231"/>
                    <a:pt x="2552" y="2231"/>
                  </a:cubicBezTo>
                  <a:lnTo>
                    <a:pt x="3103" y="2231"/>
                  </a:lnTo>
                  <a:close/>
                  <a:moveTo>
                    <a:pt x="3473" y="2768"/>
                  </a:moveTo>
                  <a:cubicBezTo>
                    <a:pt x="3473" y="2701"/>
                    <a:pt x="3419" y="2648"/>
                    <a:pt x="3353" y="2648"/>
                  </a:cubicBezTo>
                  <a:lnTo>
                    <a:pt x="2303" y="2648"/>
                  </a:lnTo>
                  <a:cubicBezTo>
                    <a:pt x="2236" y="2648"/>
                    <a:pt x="2183" y="2701"/>
                    <a:pt x="2183" y="2768"/>
                  </a:cubicBezTo>
                  <a:cubicBezTo>
                    <a:pt x="2183" y="2834"/>
                    <a:pt x="2236" y="2888"/>
                    <a:pt x="2303" y="2888"/>
                  </a:cubicBezTo>
                  <a:lnTo>
                    <a:pt x="3353" y="2888"/>
                  </a:lnTo>
                  <a:cubicBezTo>
                    <a:pt x="3419" y="2888"/>
                    <a:pt x="3473" y="2834"/>
                    <a:pt x="3473" y="2768"/>
                  </a:cubicBezTo>
                  <a:close/>
                  <a:moveTo>
                    <a:pt x="2552" y="3151"/>
                  </a:moveTo>
                  <a:cubicBezTo>
                    <a:pt x="2486" y="3151"/>
                    <a:pt x="2432" y="3205"/>
                    <a:pt x="2432" y="3271"/>
                  </a:cubicBezTo>
                  <a:cubicBezTo>
                    <a:pt x="2432" y="3338"/>
                    <a:pt x="2486" y="3391"/>
                    <a:pt x="2552" y="3391"/>
                  </a:cubicBezTo>
                  <a:lnTo>
                    <a:pt x="3103" y="3391"/>
                  </a:lnTo>
                  <a:cubicBezTo>
                    <a:pt x="3170" y="3391"/>
                    <a:pt x="3223" y="3338"/>
                    <a:pt x="3223" y="3271"/>
                  </a:cubicBezTo>
                  <a:cubicBezTo>
                    <a:pt x="3223" y="3205"/>
                    <a:pt x="3170" y="3151"/>
                    <a:pt x="3103" y="3151"/>
                  </a:cubicBezTo>
                  <a:lnTo>
                    <a:pt x="2552" y="3151"/>
                  </a:lnTo>
                  <a:close/>
                  <a:moveTo>
                    <a:pt x="4448" y="700"/>
                  </a:moveTo>
                  <a:lnTo>
                    <a:pt x="4448" y="1442"/>
                  </a:lnTo>
                  <a:cubicBezTo>
                    <a:pt x="4448" y="1509"/>
                    <a:pt x="4501" y="1562"/>
                    <a:pt x="4568" y="1562"/>
                  </a:cubicBezTo>
                  <a:cubicBezTo>
                    <a:pt x="4634" y="1562"/>
                    <a:pt x="4688" y="1509"/>
                    <a:pt x="4688" y="1442"/>
                  </a:cubicBezTo>
                  <a:lnTo>
                    <a:pt x="4688" y="700"/>
                  </a:lnTo>
                  <a:cubicBezTo>
                    <a:pt x="4688" y="314"/>
                    <a:pt x="4374" y="0"/>
                    <a:pt x="3988" y="0"/>
                  </a:cubicBezTo>
                  <a:lnTo>
                    <a:pt x="604" y="0"/>
                  </a:lnTo>
                  <a:cubicBezTo>
                    <a:pt x="271" y="0"/>
                    <a:pt x="0" y="271"/>
                    <a:pt x="0" y="604"/>
                  </a:cubicBezTo>
                  <a:lnTo>
                    <a:pt x="0" y="1672"/>
                  </a:lnTo>
                  <a:cubicBezTo>
                    <a:pt x="0" y="1738"/>
                    <a:pt x="53" y="1792"/>
                    <a:pt x="120" y="1792"/>
                  </a:cubicBezTo>
                  <a:lnTo>
                    <a:pt x="566" y="1792"/>
                  </a:lnTo>
                  <a:cubicBezTo>
                    <a:pt x="632" y="1792"/>
                    <a:pt x="686" y="1738"/>
                    <a:pt x="686" y="1672"/>
                  </a:cubicBezTo>
                  <a:cubicBezTo>
                    <a:pt x="686" y="1606"/>
                    <a:pt x="632" y="1552"/>
                    <a:pt x="566" y="1552"/>
                  </a:cubicBezTo>
                  <a:lnTo>
                    <a:pt x="240" y="1552"/>
                  </a:lnTo>
                  <a:lnTo>
                    <a:pt x="240" y="604"/>
                  </a:lnTo>
                  <a:cubicBezTo>
                    <a:pt x="240" y="403"/>
                    <a:pt x="403" y="240"/>
                    <a:pt x="604" y="240"/>
                  </a:cubicBezTo>
                  <a:cubicBezTo>
                    <a:pt x="805" y="240"/>
                    <a:pt x="968" y="403"/>
                    <a:pt x="968" y="604"/>
                  </a:cubicBezTo>
                  <a:lnTo>
                    <a:pt x="968" y="4179"/>
                  </a:lnTo>
                  <a:cubicBezTo>
                    <a:pt x="968" y="4565"/>
                    <a:pt x="1282" y="4879"/>
                    <a:pt x="1668" y="4879"/>
                  </a:cubicBezTo>
                  <a:lnTo>
                    <a:pt x="3904" y="4879"/>
                  </a:lnTo>
                  <a:cubicBezTo>
                    <a:pt x="3970" y="4879"/>
                    <a:pt x="4024" y="4825"/>
                    <a:pt x="4024" y="4759"/>
                  </a:cubicBezTo>
                  <a:cubicBezTo>
                    <a:pt x="4024" y="4693"/>
                    <a:pt x="3970" y="4639"/>
                    <a:pt x="3904" y="4639"/>
                  </a:cubicBezTo>
                  <a:lnTo>
                    <a:pt x="1668" y="4639"/>
                  </a:lnTo>
                  <a:cubicBezTo>
                    <a:pt x="1415" y="4639"/>
                    <a:pt x="1208" y="4433"/>
                    <a:pt x="1208" y="4179"/>
                  </a:cubicBezTo>
                  <a:lnTo>
                    <a:pt x="1208" y="604"/>
                  </a:lnTo>
                  <a:cubicBezTo>
                    <a:pt x="1208" y="468"/>
                    <a:pt x="1163" y="341"/>
                    <a:pt x="1086" y="240"/>
                  </a:cubicBezTo>
                  <a:lnTo>
                    <a:pt x="3988" y="240"/>
                  </a:lnTo>
                  <a:cubicBezTo>
                    <a:pt x="4241" y="240"/>
                    <a:pt x="4448" y="446"/>
                    <a:pt x="4448" y="700"/>
                  </a:cubicBezTo>
                  <a:close/>
                  <a:moveTo>
                    <a:pt x="4787" y="2000"/>
                  </a:moveTo>
                  <a:lnTo>
                    <a:pt x="4568" y="2000"/>
                  </a:lnTo>
                  <a:cubicBezTo>
                    <a:pt x="4501" y="2000"/>
                    <a:pt x="4448" y="2054"/>
                    <a:pt x="4448" y="2120"/>
                  </a:cubicBezTo>
                  <a:cubicBezTo>
                    <a:pt x="4448" y="2187"/>
                    <a:pt x="4501" y="2240"/>
                    <a:pt x="4568" y="2240"/>
                  </a:cubicBezTo>
                  <a:lnTo>
                    <a:pt x="4787" y="2240"/>
                  </a:lnTo>
                  <a:cubicBezTo>
                    <a:pt x="4842" y="2240"/>
                    <a:pt x="4887" y="2285"/>
                    <a:pt x="4887" y="2340"/>
                  </a:cubicBezTo>
                  <a:lnTo>
                    <a:pt x="4887" y="3718"/>
                  </a:lnTo>
                  <a:cubicBezTo>
                    <a:pt x="4887" y="3785"/>
                    <a:pt x="4941" y="3838"/>
                    <a:pt x="5007" y="3838"/>
                  </a:cubicBezTo>
                  <a:cubicBezTo>
                    <a:pt x="5073" y="3838"/>
                    <a:pt x="5127" y="3785"/>
                    <a:pt x="5127" y="3718"/>
                  </a:cubicBezTo>
                  <a:lnTo>
                    <a:pt x="5127" y="2340"/>
                  </a:lnTo>
                  <a:cubicBezTo>
                    <a:pt x="5127" y="2153"/>
                    <a:pt x="4975" y="2000"/>
                    <a:pt x="4787" y="2000"/>
                  </a:cubicBezTo>
                  <a:close/>
                  <a:moveTo>
                    <a:pt x="4568" y="5139"/>
                  </a:moveTo>
                  <a:cubicBezTo>
                    <a:pt x="4501" y="5139"/>
                    <a:pt x="4448" y="5193"/>
                    <a:pt x="4448" y="5259"/>
                  </a:cubicBezTo>
                  <a:lnTo>
                    <a:pt x="4448" y="5281"/>
                  </a:lnTo>
                  <a:cubicBezTo>
                    <a:pt x="4448" y="5347"/>
                    <a:pt x="4501" y="5401"/>
                    <a:pt x="4568" y="5401"/>
                  </a:cubicBezTo>
                  <a:cubicBezTo>
                    <a:pt x="4634" y="5401"/>
                    <a:pt x="4688" y="5347"/>
                    <a:pt x="4688" y="5281"/>
                  </a:cubicBezTo>
                  <a:lnTo>
                    <a:pt x="4688" y="5259"/>
                  </a:lnTo>
                  <a:cubicBezTo>
                    <a:pt x="4688" y="5193"/>
                    <a:pt x="4634" y="5139"/>
                    <a:pt x="4568" y="5139"/>
                  </a:cubicBezTo>
                  <a:close/>
                  <a:moveTo>
                    <a:pt x="4568" y="2439"/>
                  </a:moveTo>
                  <a:cubicBezTo>
                    <a:pt x="4501" y="2439"/>
                    <a:pt x="4448" y="2492"/>
                    <a:pt x="4448" y="2559"/>
                  </a:cubicBezTo>
                  <a:lnTo>
                    <a:pt x="4448" y="4854"/>
                  </a:lnTo>
                  <a:cubicBezTo>
                    <a:pt x="4448" y="4920"/>
                    <a:pt x="4501" y="4974"/>
                    <a:pt x="4568" y="4974"/>
                  </a:cubicBezTo>
                  <a:cubicBezTo>
                    <a:pt x="4634" y="4974"/>
                    <a:pt x="4688" y="4920"/>
                    <a:pt x="4688" y="4854"/>
                  </a:cubicBezTo>
                  <a:lnTo>
                    <a:pt x="4688" y="2559"/>
                  </a:lnTo>
                  <a:cubicBezTo>
                    <a:pt x="4688" y="2492"/>
                    <a:pt x="4634" y="2439"/>
                    <a:pt x="4568" y="2439"/>
                  </a:cubicBezTo>
                  <a:close/>
                </a:path>
              </a:pathLst>
            </a:custGeom>
            <a:solidFill>
              <a:schemeClr val="tx1">
                <a:alpha val="15000"/>
              </a:schemeClr>
            </a:solidFill>
            <a:ln>
              <a:noFill/>
            </a:ln>
          </p:spPr>
          <p:txBody>
            <a:bodyPr/>
            <a:lstStyle/>
            <a:p>
              <a:endParaRPr lang="zh-CN" altLang="en-US">
                <a:cs typeface="+mn-ea"/>
                <a:sym typeface="+mn-lt"/>
              </a:endParaRPr>
            </a:p>
          </p:txBody>
        </p:sp>
      </p:grpSp>
      <p:sp>
        <p:nvSpPr>
          <p:cNvPr id="11" name="文本框 10">
            <a:extLst>
              <a:ext uri="{FF2B5EF4-FFF2-40B4-BE49-F238E27FC236}">
                <a16:creationId xmlns:a16="http://schemas.microsoft.com/office/drawing/2014/main" id="{E4FA37E3-37AE-7987-AED2-8FDB9DADD825}"/>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275877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A425F195-132B-F73E-9E2A-627C8019A57A}"/>
              </a:ext>
            </a:extLst>
          </p:cNvPr>
          <p:cNvGrpSpPr/>
          <p:nvPr/>
        </p:nvGrpSpPr>
        <p:grpSpPr>
          <a:xfrm flipH="1">
            <a:off x="0" y="1"/>
            <a:ext cx="12192000" cy="6857999"/>
            <a:chOff x="0" y="1"/>
            <a:chExt cx="12192000" cy="6857999"/>
          </a:xfrm>
        </p:grpSpPr>
        <p:sp>
          <p:nvSpPr>
            <p:cNvPr id="12" name="Freeform: Shape 11">
              <a:extLst>
                <a:ext uri="{FF2B5EF4-FFF2-40B4-BE49-F238E27FC236}">
                  <a16:creationId xmlns:a16="http://schemas.microsoft.com/office/drawing/2014/main" id="{3C30612D-2E54-BA62-F777-B991357E895A}"/>
                </a:ext>
              </a:extLst>
            </p:cNvPr>
            <p:cNvSpPr>
              <a:spLocks/>
            </p:cNvSpPr>
            <p:nvPr/>
          </p:nvSpPr>
          <p:spPr bwMode="auto">
            <a:xfrm>
              <a:off x="8969375" y="6270625"/>
              <a:ext cx="3222625" cy="587375"/>
            </a:xfrm>
            <a:custGeom>
              <a:avLst/>
              <a:gdLst>
                <a:gd name="T0" fmla="*/ 2030 w 2030"/>
                <a:gd name="T1" fmla="*/ 370 h 370"/>
                <a:gd name="T2" fmla="*/ 0 w 2030"/>
                <a:gd name="T3" fmla="*/ 370 h 370"/>
                <a:gd name="T4" fmla="*/ 130 w 2030"/>
                <a:gd name="T5" fmla="*/ 0 h 370"/>
                <a:gd name="T6" fmla="*/ 2030 w 2030"/>
                <a:gd name="T7" fmla="*/ 0 h 370"/>
                <a:gd name="T8" fmla="*/ 2030 w 2030"/>
                <a:gd name="T9" fmla="*/ 370 h 370"/>
              </a:gdLst>
              <a:ahLst/>
              <a:cxnLst>
                <a:cxn ang="0">
                  <a:pos x="T0" y="T1"/>
                </a:cxn>
                <a:cxn ang="0">
                  <a:pos x="T2" y="T3"/>
                </a:cxn>
                <a:cxn ang="0">
                  <a:pos x="T4" y="T5"/>
                </a:cxn>
                <a:cxn ang="0">
                  <a:pos x="T6" y="T7"/>
                </a:cxn>
                <a:cxn ang="0">
                  <a:pos x="T8" y="T9"/>
                </a:cxn>
              </a:cxnLst>
              <a:rect l="0" t="0" r="r" b="b"/>
              <a:pathLst>
                <a:path w="2030" h="370">
                  <a:moveTo>
                    <a:pt x="2030" y="370"/>
                  </a:moveTo>
                  <a:lnTo>
                    <a:pt x="0" y="370"/>
                  </a:lnTo>
                  <a:lnTo>
                    <a:pt x="130" y="0"/>
                  </a:lnTo>
                  <a:lnTo>
                    <a:pt x="2030" y="0"/>
                  </a:lnTo>
                  <a:lnTo>
                    <a:pt x="2030" y="37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 name="Freeform: Shape 12">
              <a:extLst>
                <a:ext uri="{FF2B5EF4-FFF2-40B4-BE49-F238E27FC236}">
                  <a16:creationId xmlns:a16="http://schemas.microsoft.com/office/drawing/2014/main" id="{028BCDCB-6009-1C16-FD91-7E045015899F}"/>
                </a:ext>
              </a:extLst>
            </p:cNvPr>
            <p:cNvSpPr>
              <a:spLocks/>
            </p:cNvSpPr>
            <p:nvPr/>
          </p:nvSpPr>
          <p:spPr bwMode="auto">
            <a:xfrm>
              <a:off x="7263290" y="2099983"/>
              <a:ext cx="2839291" cy="3242666"/>
            </a:xfrm>
            <a:custGeom>
              <a:avLst/>
              <a:gdLst>
                <a:gd name="T0" fmla="*/ 1654 w 2717"/>
                <a:gd name="T1" fmla="*/ 3103 h 3103"/>
                <a:gd name="T2" fmla="*/ 0 w 2717"/>
                <a:gd name="T3" fmla="*/ 3103 h 3103"/>
                <a:gd name="T4" fmla="*/ 1063 w 2717"/>
                <a:gd name="T5" fmla="*/ 0 h 3103"/>
                <a:gd name="T6" fmla="*/ 2717 w 2717"/>
                <a:gd name="T7" fmla="*/ 0 h 3103"/>
                <a:gd name="T8" fmla="*/ 1654 w 2717"/>
                <a:gd name="T9" fmla="*/ 3103 h 3103"/>
              </a:gdLst>
              <a:ahLst/>
              <a:cxnLst>
                <a:cxn ang="0">
                  <a:pos x="T0" y="T1"/>
                </a:cxn>
                <a:cxn ang="0">
                  <a:pos x="T2" y="T3"/>
                </a:cxn>
                <a:cxn ang="0">
                  <a:pos x="T4" y="T5"/>
                </a:cxn>
                <a:cxn ang="0">
                  <a:pos x="T6" y="T7"/>
                </a:cxn>
                <a:cxn ang="0">
                  <a:pos x="T8" y="T9"/>
                </a:cxn>
              </a:cxnLst>
              <a:rect l="0" t="0" r="r" b="b"/>
              <a:pathLst>
                <a:path w="2717" h="3103">
                  <a:moveTo>
                    <a:pt x="1654" y="3103"/>
                  </a:moveTo>
                  <a:lnTo>
                    <a:pt x="0" y="3103"/>
                  </a:lnTo>
                  <a:lnTo>
                    <a:pt x="1063" y="0"/>
                  </a:lnTo>
                  <a:lnTo>
                    <a:pt x="2717" y="0"/>
                  </a:lnTo>
                  <a:lnTo>
                    <a:pt x="1654" y="310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4" name="Freeform: Shape 13">
              <a:extLst>
                <a:ext uri="{FF2B5EF4-FFF2-40B4-BE49-F238E27FC236}">
                  <a16:creationId xmlns:a16="http://schemas.microsoft.com/office/drawing/2014/main" id="{4B2165AC-F67E-647D-D369-DF56E9487B48}"/>
                </a:ext>
              </a:extLst>
            </p:cNvPr>
            <p:cNvSpPr>
              <a:spLocks/>
            </p:cNvSpPr>
            <p:nvPr/>
          </p:nvSpPr>
          <p:spPr bwMode="auto">
            <a:xfrm>
              <a:off x="5527222" y="1271122"/>
              <a:ext cx="6340457" cy="3783981"/>
            </a:xfrm>
            <a:custGeom>
              <a:avLst/>
              <a:gdLst>
                <a:gd name="connsiteX0" fmla="*/ 2822872 w 6711042"/>
                <a:gd name="connsiteY0" fmla="*/ 572954 h 4005146"/>
                <a:gd name="connsiteX1" fmla="*/ 4652341 w 6711042"/>
                <a:gd name="connsiteY1" fmla="*/ 572954 h 4005146"/>
                <a:gd name="connsiteX2" fmla="*/ 3476570 w 6711042"/>
                <a:gd name="connsiteY2" fmla="*/ 4005146 h 4005146"/>
                <a:gd name="connsiteX3" fmla="*/ 1647100 w 6711042"/>
                <a:gd name="connsiteY3" fmla="*/ 4005146 h 4005146"/>
                <a:gd name="connsiteX4" fmla="*/ 1176878 w 6711042"/>
                <a:gd name="connsiteY4" fmla="*/ 0 h 4005146"/>
                <a:gd name="connsiteX5" fmla="*/ 3006348 w 6711042"/>
                <a:gd name="connsiteY5" fmla="*/ 0 h 4005146"/>
                <a:gd name="connsiteX6" fmla="*/ 1829470 w 6711042"/>
                <a:gd name="connsiteY6" fmla="*/ 3432192 h 4005146"/>
                <a:gd name="connsiteX7" fmla="*/ 0 w 6711042"/>
                <a:gd name="connsiteY7" fmla="*/ 3432192 h 4005146"/>
                <a:gd name="connsiteX8" fmla="*/ 4881572 w 6711042"/>
                <a:gd name="connsiteY8" fmla="*/ 0 h 4005146"/>
                <a:gd name="connsiteX9" fmla="*/ 6711042 w 6711042"/>
                <a:gd name="connsiteY9" fmla="*/ 0 h 4005146"/>
                <a:gd name="connsiteX10" fmla="*/ 5534164 w 6711042"/>
                <a:gd name="connsiteY10" fmla="*/ 3432192 h 4005146"/>
                <a:gd name="connsiteX11" fmla="*/ 3704694 w 6711042"/>
                <a:gd name="connsiteY11" fmla="*/ 3432192 h 400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11042" h="4005146">
                  <a:moveTo>
                    <a:pt x="2822872" y="572954"/>
                  </a:moveTo>
                  <a:lnTo>
                    <a:pt x="4652341" y="572954"/>
                  </a:lnTo>
                  <a:lnTo>
                    <a:pt x="3476570" y="4005146"/>
                  </a:lnTo>
                  <a:lnTo>
                    <a:pt x="1647100" y="4005146"/>
                  </a:lnTo>
                  <a:close/>
                  <a:moveTo>
                    <a:pt x="1176878" y="0"/>
                  </a:moveTo>
                  <a:lnTo>
                    <a:pt x="3006348" y="0"/>
                  </a:lnTo>
                  <a:lnTo>
                    <a:pt x="1829470" y="3432192"/>
                  </a:lnTo>
                  <a:lnTo>
                    <a:pt x="0" y="3432192"/>
                  </a:lnTo>
                  <a:close/>
                  <a:moveTo>
                    <a:pt x="4881572" y="0"/>
                  </a:moveTo>
                  <a:lnTo>
                    <a:pt x="6711042" y="0"/>
                  </a:lnTo>
                  <a:lnTo>
                    <a:pt x="5534164" y="3432192"/>
                  </a:lnTo>
                  <a:lnTo>
                    <a:pt x="3704694" y="3432192"/>
                  </a:lnTo>
                  <a:close/>
                </a:path>
              </a:pathLst>
            </a:custGeom>
            <a:blipFill rotWithShape="0">
              <a:blip r:embed="rId2"/>
              <a:srcRect/>
              <a:stretch>
                <a:fillRect r="-652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solidFill>
                  <a:schemeClr val="lt1"/>
                </a:solidFill>
              </a:endParaRPr>
            </a:p>
          </p:txBody>
        </p:sp>
        <p:sp>
          <p:nvSpPr>
            <p:cNvPr id="15" name="Freeform: Shape 14">
              <a:extLst>
                <a:ext uri="{FF2B5EF4-FFF2-40B4-BE49-F238E27FC236}">
                  <a16:creationId xmlns:a16="http://schemas.microsoft.com/office/drawing/2014/main" id="{7D406329-1BF8-C8CD-DCCB-A6343A341803}"/>
                </a:ext>
              </a:extLst>
            </p:cNvPr>
            <p:cNvSpPr>
              <a:spLocks/>
            </p:cNvSpPr>
            <p:nvPr/>
          </p:nvSpPr>
          <p:spPr bwMode="auto">
            <a:xfrm>
              <a:off x="0" y="1"/>
              <a:ext cx="1147892" cy="3347657"/>
            </a:xfrm>
            <a:custGeom>
              <a:avLst/>
              <a:gdLst>
                <a:gd name="connsiteX0" fmla="*/ 0 w 1147892"/>
                <a:gd name="connsiteY0" fmla="*/ 0 h 3347657"/>
                <a:gd name="connsiteX1" fmla="*/ 1147892 w 1147892"/>
                <a:gd name="connsiteY1" fmla="*/ 0 h 3347657"/>
                <a:gd name="connsiteX2" fmla="*/ 0 w 1147892"/>
                <a:gd name="connsiteY2" fmla="*/ 3347657 h 3347657"/>
              </a:gdLst>
              <a:ahLst/>
              <a:cxnLst>
                <a:cxn ang="0">
                  <a:pos x="connsiteX0" y="connsiteY0"/>
                </a:cxn>
                <a:cxn ang="0">
                  <a:pos x="connsiteX1" y="connsiteY1"/>
                </a:cxn>
                <a:cxn ang="0">
                  <a:pos x="connsiteX2" y="connsiteY2"/>
                </a:cxn>
              </a:cxnLst>
              <a:rect l="l" t="t" r="r" b="b"/>
              <a:pathLst>
                <a:path w="1147892" h="3347657">
                  <a:moveTo>
                    <a:pt x="0" y="0"/>
                  </a:moveTo>
                  <a:lnTo>
                    <a:pt x="1147892" y="0"/>
                  </a:lnTo>
                  <a:lnTo>
                    <a:pt x="0" y="334765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grpSp>
      <p:sp>
        <p:nvSpPr>
          <p:cNvPr id="5" name="Title 4"/>
          <p:cNvSpPr>
            <a:spLocks noGrp="1"/>
          </p:cNvSpPr>
          <p:nvPr>
            <p:ph type="title" hasCustomPrompt="1"/>
          </p:nvPr>
        </p:nvSpPr>
        <p:spPr>
          <a:xfrm>
            <a:off x="6664778" y="2349500"/>
            <a:ext cx="4854121" cy="997615"/>
          </a:xfrm>
          <a:prstGeom prst="rect">
            <a:avLst/>
          </a:prstGeom>
        </p:spPr>
        <p:txBody>
          <a:bodyPr>
            <a:noAutofit/>
          </a:bodyPr>
          <a:lstStyle>
            <a:lvl1pPr algn="l">
              <a:lnSpc>
                <a:spcPct val="100000"/>
              </a:lnSpc>
              <a:defRPr sz="3600"/>
            </a:lvl1pPr>
          </a:lstStyle>
          <a:p>
            <a:pPr lvl="0"/>
            <a:r>
              <a:rPr lang="en-US" dirty="0"/>
              <a:t>Click to add title</a:t>
            </a:r>
          </a:p>
        </p:txBody>
      </p:sp>
      <p:sp>
        <p:nvSpPr>
          <p:cNvPr id="25" name="Text Placeholder 24"/>
          <p:cNvSpPr>
            <a:spLocks noGrp="1"/>
          </p:cNvSpPr>
          <p:nvPr>
            <p:ph type="body" sz="quarter" idx="1" hasCustomPrompt="1"/>
          </p:nvPr>
        </p:nvSpPr>
        <p:spPr>
          <a:xfrm>
            <a:off x="6664778" y="3358969"/>
            <a:ext cx="4854121" cy="1213031"/>
          </a:xfrm>
          <a:prstGeom prst="rect">
            <a:avLst/>
          </a:prstGeom>
        </p:spPr>
        <p:txBody>
          <a:bodyPr anchor="t">
            <a:normAutofit/>
          </a:bodyPr>
          <a:lstStyle>
            <a:lvl1pPr marL="0" indent="0" algn="l">
              <a:lnSpc>
                <a:spcPct val="120000"/>
              </a:lnSpc>
              <a:buFont typeface="+mj-lt"/>
              <a:buNone/>
              <a:defRPr sz="1600" b="0">
                <a:solidFill>
                  <a:schemeClr val="tx1"/>
                </a:solidFill>
                <a:latin typeface="+mn-lt"/>
              </a:defRPr>
            </a:lvl1pPr>
          </a:lstStyle>
          <a:p>
            <a:pPr lvl="0"/>
            <a:r>
              <a:rPr lang="en-US" dirty="0"/>
              <a:t>Click to add text</a:t>
            </a:r>
          </a:p>
        </p:txBody>
      </p:sp>
      <p:sp>
        <p:nvSpPr>
          <p:cNvPr id="4" name="Date Placeholder 3"/>
          <p:cNvSpPr>
            <a:spLocks noGrp="1"/>
          </p:cNvSpPr>
          <p:nvPr>
            <p:ph type="dt" sz="half" idx="10"/>
          </p:nvPr>
        </p:nvSpPr>
        <p:spPr/>
        <p:txBody>
          <a:bodyPr/>
          <a:lstStyle/>
          <a:p>
            <a:fld id="{2A27A813-B2FD-42E1-9222-83B574E99074}" type="datetime1">
              <a:rPr lang="zh-CN" altLang="en-US" smtClean="0"/>
              <a:t>2024-12-29</a:t>
            </a:fld>
            <a:endParaRPr lang="en-US" altLang="zh-CN"/>
          </a:p>
        </p:txBody>
      </p:sp>
      <p:sp>
        <p:nvSpPr>
          <p:cNvPr id="6" name="Footer Placeholder 5"/>
          <p:cNvSpPr>
            <a:spLocks noGrp="1"/>
          </p:cNvSpPr>
          <p:nvPr>
            <p:ph type="ftr" sz="quarter" idx="11"/>
          </p:nvPr>
        </p:nvSpPr>
        <p:spPr/>
        <p:txBody>
          <a:bodyPr/>
          <a:lstStyle/>
          <a:p>
            <a:r>
              <a:rPr lang="af-ZA" altLang="zh-CN" dirty="0"/>
              <a:t>OfficePLUS</a:t>
            </a:r>
            <a:endParaRPr lang="zh-CN" altLang="en-US" dirty="0"/>
          </a:p>
        </p:txBody>
      </p:sp>
      <p:sp>
        <p:nvSpPr>
          <p:cNvPr id="8" name="Slide Number Placeholder 7"/>
          <p:cNvSpPr>
            <a:spLocks noGrp="1"/>
          </p:cNvSpPr>
          <p:nvPr>
            <p:ph type="sldNum" sz="quarter" idx="12"/>
          </p:nvPr>
        </p:nvSpPr>
        <p:spPr/>
        <p:txBody>
          <a:bodyPr/>
          <a:lstStyle/>
          <a:p>
            <a:fld id="{7F65B630-C7FF-41C0-9923-C5E5E29EED81}" type="slidenum">
              <a:rPr lang="en-US" altLang="zh-CN" smtClean="0"/>
              <a:pPr/>
              <a:t>‹#›</a:t>
            </a:fld>
            <a:endParaRPr lang="en-US" altLang="zh-CN"/>
          </a:p>
        </p:txBody>
      </p:sp>
      <p:sp>
        <p:nvSpPr>
          <p:cNvPr id="3" name="文本框 2">
            <a:extLst>
              <a:ext uri="{FF2B5EF4-FFF2-40B4-BE49-F238E27FC236}">
                <a16:creationId xmlns:a16="http://schemas.microsoft.com/office/drawing/2014/main" id="{EE6BC4AB-8106-C68C-CEBC-EEE82F7ADC73}"/>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345719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bg>
      <p:bgRef idx="1001">
        <a:schemeClr val="bg1"/>
      </p:bgRef>
    </p:bg>
    <p:spTree>
      <p:nvGrpSpPr>
        <p:cNvPr id="1" name=""/>
        <p:cNvGrpSpPr/>
        <p:nvPr/>
      </p:nvGrpSpPr>
      <p:grpSpPr>
        <a:xfrm>
          <a:off x="0" y="0"/>
          <a:ext cx="0" cy="0"/>
          <a:chOff x="0" y="0"/>
          <a:chExt cx="0" cy="0"/>
        </a:xfrm>
      </p:grpSpPr>
      <p:sp>
        <p:nvSpPr>
          <p:cNvPr id="6" name="Title 5"/>
          <p:cNvSpPr>
            <a:spLocks noGrp="1"/>
          </p:cNvSpPr>
          <p:nvPr>
            <p:ph type="title" hasCustomPrompt="1"/>
          </p:nvPr>
        </p:nvSpPr>
        <p:spPr>
          <a:xfrm>
            <a:off x="660399" y="0"/>
            <a:ext cx="10858500" cy="1028700"/>
          </a:xfrm>
          <a:prstGeom prst="rect">
            <a:avLst/>
          </a:prstGeom>
        </p:spPr>
        <p:txBody>
          <a:bodyPr anchor="b" anchorCtr="0">
            <a:normAutofit/>
          </a:bodyPr>
          <a:lstStyle>
            <a:lvl1pPr>
              <a:lnSpc>
                <a:spcPct val="100000"/>
              </a:lnSpc>
              <a:defRPr>
                <a:solidFill>
                  <a:schemeClr val="tx1"/>
                </a:solidFill>
              </a:defRPr>
            </a:lvl1pPr>
          </a:lstStyle>
          <a:p>
            <a:pPr lvl="0"/>
            <a:r>
              <a:rPr lang="en-US" dirty="0"/>
              <a:t>Click to add title</a:t>
            </a:r>
          </a:p>
        </p:txBody>
      </p:sp>
      <p:sp>
        <p:nvSpPr>
          <p:cNvPr id="2" name="Date Placeholder 1"/>
          <p:cNvSpPr>
            <a:spLocks noGrp="1"/>
          </p:cNvSpPr>
          <p:nvPr>
            <p:ph type="dt" sz="half" idx="10"/>
          </p:nvPr>
        </p:nvSpPr>
        <p:spPr/>
        <p:txBody>
          <a:bodyPr/>
          <a:lstStyle/>
          <a:p>
            <a:fld id="{A9643B38-FCD2-4D0A-90BC-740ACC77290F}" type="datetime1">
              <a:rPr lang="zh-CN" altLang="en-US" smtClean="0"/>
              <a:t>2024-12-29</a:t>
            </a:fld>
            <a:endParaRPr lang="zh-CN" altLang="en-US"/>
          </a:p>
        </p:txBody>
      </p:sp>
      <p:sp>
        <p:nvSpPr>
          <p:cNvPr id="3" name="Footer Placeholder 2"/>
          <p:cNvSpPr>
            <a:spLocks noGrp="1"/>
          </p:cNvSpPr>
          <p:nvPr>
            <p:ph type="ftr" sz="quarter" idx="11"/>
          </p:nvPr>
        </p:nvSpPr>
        <p:spPr/>
        <p:txBody>
          <a:bodyPr/>
          <a:lstStyle/>
          <a:p>
            <a:r>
              <a:rPr lang="af-ZA" altLang="zh-CN"/>
              <a:t>OfficePLUS</a:t>
            </a:r>
            <a:endParaRPr lang="zh-CN" altLang="en-US"/>
          </a:p>
        </p:txBody>
      </p:sp>
      <p:sp>
        <p:nvSpPr>
          <p:cNvPr id="4" name="Slide Number Placeholder 3"/>
          <p:cNvSpPr>
            <a:spLocks noGrp="1"/>
          </p:cNvSpPr>
          <p:nvPr>
            <p:ph type="sldNum" sz="quarter" idx="12"/>
          </p:nvPr>
        </p:nvSpPr>
        <p:spPr/>
        <p:txBody>
          <a:bodyPr/>
          <a:lstStyle/>
          <a:p>
            <a:fld id="{7F65B630-C7FF-41C0-9923-C5E5E29EED81}" type="slidenum">
              <a:rPr lang="zh-CN" altLang="en-US" smtClean="0"/>
              <a:t>‹#›</a:t>
            </a:fld>
            <a:endParaRPr lang="zh-CN" altLang="en-US"/>
          </a:p>
        </p:txBody>
      </p:sp>
      <p:sp>
        <p:nvSpPr>
          <p:cNvPr id="7" name="文本框 6">
            <a:extLst>
              <a:ext uri="{FF2B5EF4-FFF2-40B4-BE49-F238E27FC236}">
                <a16:creationId xmlns:a16="http://schemas.microsoft.com/office/drawing/2014/main" id="{AE245DE6-1689-4E22-95BE-855014FADF9F}"/>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968604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83D36A-0885-4071-9EF1-0FE4286E17CF}" type="datetime1">
              <a:rPr lang="zh-CN" altLang="en-US" smtClean="0"/>
              <a:t>2024-12-29</a:t>
            </a:fld>
            <a:endParaRPr lang="en-US"/>
          </a:p>
        </p:txBody>
      </p:sp>
      <p:sp>
        <p:nvSpPr>
          <p:cNvPr id="3" name="Footer Placeholder 2"/>
          <p:cNvSpPr>
            <a:spLocks noGrp="1"/>
          </p:cNvSpPr>
          <p:nvPr>
            <p:ph type="ftr" sz="quarter" idx="11"/>
          </p:nvPr>
        </p:nvSpPr>
        <p:spPr/>
        <p:txBody>
          <a:bodyPr/>
          <a:lstStyle/>
          <a:p>
            <a:r>
              <a:rPr lang="en-US"/>
              <a:t>OfficePLUS</a:t>
            </a:r>
            <a:endParaRPr lang="en-US" dirty="0"/>
          </a:p>
        </p:txBody>
      </p:sp>
      <p:sp>
        <p:nvSpPr>
          <p:cNvPr id="4" name="Slide Number Placeholder 3"/>
          <p:cNvSpPr>
            <a:spLocks noGrp="1"/>
          </p:cNvSpPr>
          <p:nvPr>
            <p:ph type="sldNum" sz="quarter" idx="12"/>
          </p:nvPr>
        </p:nvSpPr>
        <p:spPr/>
        <p:txBody>
          <a:bodyPr/>
          <a:lstStyle/>
          <a:p>
            <a:fld id="{C8BB1146-E542-4D4E-B8E9-6919A11DDD48}" type="slidenum">
              <a:rPr lang="en-US" smtClean="0"/>
              <a:pPr/>
              <a:t>‹#›</a:t>
            </a:fld>
            <a:endParaRPr lang="en-US"/>
          </a:p>
        </p:txBody>
      </p:sp>
      <p:sp>
        <p:nvSpPr>
          <p:cNvPr id="6" name="文本框 5">
            <a:extLst>
              <a:ext uri="{FF2B5EF4-FFF2-40B4-BE49-F238E27FC236}">
                <a16:creationId xmlns:a16="http://schemas.microsoft.com/office/drawing/2014/main" id="{66C3783C-E0A4-CC10-D018-CCA49A379054}"/>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3826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Closing">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F1FE9EA-5E2A-9308-11A7-ABC923621175}"/>
              </a:ext>
            </a:extLst>
          </p:cNvPr>
          <p:cNvGrpSpPr/>
          <p:nvPr/>
        </p:nvGrpSpPr>
        <p:grpSpPr>
          <a:xfrm>
            <a:off x="0" y="1"/>
            <a:ext cx="12192000" cy="6857999"/>
            <a:chOff x="0" y="1"/>
            <a:chExt cx="12192000" cy="6857999"/>
          </a:xfrm>
        </p:grpSpPr>
        <p:sp>
          <p:nvSpPr>
            <p:cNvPr id="11" name="Freeform: Shape 10">
              <a:extLst>
                <a:ext uri="{FF2B5EF4-FFF2-40B4-BE49-F238E27FC236}">
                  <a16:creationId xmlns:a16="http://schemas.microsoft.com/office/drawing/2014/main" id="{0ACE01FE-899C-F89E-F85F-299517B39DA9}"/>
                </a:ext>
              </a:extLst>
            </p:cNvPr>
            <p:cNvSpPr>
              <a:spLocks/>
            </p:cNvSpPr>
            <p:nvPr/>
          </p:nvSpPr>
          <p:spPr bwMode="auto">
            <a:xfrm>
              <a:off x="8969375" y="6270625"/>
              <a:ext cx="3222625" cy="587375"/>
            </a:xfrm>
            <a:custGeom>
              <a:avLst/>
              <a:gdLst>
                <a:gd name="T0" fmla="*/ 2030 w 2030"/>
                <a:gd name="T1" fmla="*/ 370 h 370"/>
                <a:gd name="T2" fmla="*/ 0 w 2030"/>
                <a:gd name="T3" fmla="*/ 370 h 370"/>
                <a:gd name="T4" fmla="*/ 130 w 2030"/>
                <a:gd name="T5" fmla="*/ 0 h 370"/>
                <a:gd name="T6" fmla="*/ 2030 w 2030"/>
                <a:gd name="T7" fmla="*/ 0 h 370"/>
                <a:gd name="T8" fmla="*/ 2030 w 2030"/>
                <a:gd name="T9" fmla="*/ 370 h 370"/>
              </a:gdLst>
              <a:ahLst/>
              <a:cxnLst>
                <a:cxn ang="0">
                  <a:pos x="T0" y="T1"/>
                </a:cxn>
                <a:cxn ang="0">
                  <a:pos x="T2" y="T3"/>
                </a:cxn>
                <a:cxn ang="0">
                  <a:pos x="T4" y="T5"/>
                </a:cxn>
                <a:cxn ang="0">
                  <a:pos x="T6" y="T7"/>
                </a:cxn>
                <a:cxn ang="0">
                  <a:pos x="T8" y="T9"/>
                </a:cxn>
              </a:cxnLst>
              <a:rect l="0" t="0" r="r" b="b"/>
              <a:pathLst>
                <a:path w="2030" h="370">
                  <a:moveTo>
                    <a:pt x="2030" y="370"/>
                  </a:moveTo>
                  <a:lnTo>
                    <a:pt x="0" y="370"/>
                  </a:lnTo>
                  <a:lnTo>
                    <a:pt x="130" y="0"/>
                  </a:lnTo>
                  <a:lnTo>
                    <a:pt x="2030" y="0"/>
                  </a:lnTo>
                  <a:lnTo>
                    <a:pt x="2030" y="37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2" name="Freeform: Shape 11">
              <a:extLst>
                <a:ext uri="{FF2B5EF4-FFF2-40B4-BE49-F238E27FC236}">
                  <a16:creationId xmlns:a16="http://schemas.microsoft.com/office/drawing/2014/main" id="{D9147833-8652-8FBB-E2FA-4C806C9B86F6}"/>
                </a:ext>
              </a:extLst>
            </p:cNvPr>
            <p:cNvSpPr>
              <a:spLocks/>
            </p:cNvSpPr>
            <p:nvPr/>
          </p:nvSpPr>
          <p:spPr bwMode="auto">
            <a:xfrm>
              <a:off x="7263290" y="2099983"/>
              <a:ext cx="2839291" cy="3242666"/>
            </a:xfrm>
            <a:custGeom>
              <a:avLst/>
              <a:gdLst>
                <a:gd name="T0" fmla="*/ 1654 w 2717"/>
                <a:gd name="T1" fmla="*/ 3103 h 3103"/>
                <a:gd name="T2" fmla="*/ 0 w 2717"/>
                <a:gd name="T3" fmla="*/ 3103 h 3103"/>
                <a:gd name="T4" fmla="*/ 1063 w 2717"/>
                <a:gd name="T5" fmla="*/ 0 h 3103"/>
                <a:gd name="T6" fmla="*/ 2717 w 2717"/>
                <a:gd name="T7" fmla="*/ 0 h 3103"/>
                <a:gd name="T8" fmla="*/ 1654 w 2717"/>
                <a:gd name="T9" fmla="*/ 3103 h 3103"/>
              </a:gdLst>
              <a:ahLst/>
              <a:cxnLst>
                <a:cxn ang="0">
                  <a:pos x="T0" y="T1"/>
                </a:cxn>
                <a:cxn ang="0">
                  <a:pos x="T2" y="T3"/>
                </a:cxn>
                <a:cxn ang="0">
                  <a:pos x="T4" y="T5"/>
                </a:cxn>
                <a:cxn ang="0">
                  <a:pos x="T6" y="T7"/>
                </a:cxn>
                <a:cxn ang="0">
                  <a:pos x="T8" y="T9"/>
                </a:cxn>
              </a:cxnLst>
              <a:rect l="0" t="0" r="r" b="b"/>
              <a:pathLst>
                <a:path w="2717" h="3103">
                  <a:moveTo>
                    <a:pt x="1654" y="3103"/>
                  </a:moveTo>
                  <a:lnTo>
                    <a:pt x="0" y="3103"/>
                  </a:lnTo>
                  <a:lnTo>
                    <a:pt x="1063" y="0"/>
                  </a:lnTo>
                  <a:lnTo>
                    <a:pt x="2717" y="0"/>
                  </a:lnTo>
                  <a:lnTo>
                    <a:pt x="1654" y="310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 name="Freeform: Shape 12">
              <a:extLst>
                <a:ext uri="{FF2B5EF4-FFF2-40B4-BE49-F238E27FC236}">
                  <a16:creationId xmlns:a16="http://schemas.microsoft.com/office/drawing/2014/main" id="{A0C303C3-FD97-B773-BE05-6357449E1705}"/>
                </a:ext>
              </a:extLst>
            </p:cNvPr>
            <p:cNvSpPr>
              <a:spLocks/>
            </p:cNvSpPr>
            <p:nvPr/>
          </p:nvSpPr>
          <p:spPr bwMode="auto">
            <a:xfrm>
              <a:off x="5527222" y="1271122"/>
              <a:ext cx="6340457" cy="3783981"/>
            </a:xfrm>
            <a:custGeom>
              <a:avLst/>
              <a:gdLst>
                <a:gd name="connsiteX0" fmla="*/ 2822872 w 6711042"/>
                <a:gd name="connsiteY0" fmla="*/ 572954 h 4005146"/>
                <a:gd name="connsiteX1" fmla="*/ 4652341 w 6711042"/>
                <a:gd name="connsiteY1" fmla="*/ 572954 h 4005146"/>
                <a:gd name="connsiteX2" fmla="*/ 3476570 w 6711042"/>
                <a:gd name="connsiteY2" fmla="*/ 4005146 h 4005146"/>
                <a:gd name="connsiteX3" fmla="*/ 1647100 w 6711042"/>
                <a:gd name="connsiteY3" fmla="*/ 4005146 h 4005146"/>
                <a:gd name="connsiteX4" fmla="*/ 1176878 w 6711042"/>
                <a:gd name="connsiteY4" fmla="*/ 0 h 4005146"/>
                <a:gd name="connsiteX5" fmla="*/ 3006348 w 6711042"/>
                <a:gd name="connsiteY5" fmla="*/ 0 h 4005146"/>
                <a:gd name="connsiteX6" fmla="*/ 1829470 w 6711042"/>
                <a:gd name="connsiteY6" fmla="*/ 3432192 h 4005146"/>
                <a:gd name="connsiteX7" fmla="*/ 0 w 6711042"/>
                <a:gd name="connsiteY7" fmla="*/ 3432192 h 4005146"/>
                <a:gd name="connsiteX8" fmla="*/ 4881572 w 6711042"/>
                <a:gd name="connsiteY8" fmla="*/ 0 h 4005146"/>
                <a:gd name="connsiteX9" fmla="*/ 6711042 w 6711042"/>
                <a:gd name="connsiteY9" fmla="*/ 0 h 4005146"/>
                <a:gd name="connsiteX10" fmla="*/ 5534164 w 6711042"/>
                <a:gd name="connsiteY10" fmla="*/ 3432192 h 4005146"/>
                <a:gd name="connsiteX11" fmla="*/ 3704694 w 6711042"/>
                <a:gd name="connsiteY11" fmla="*/ 3432192 h 400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11042" h="4005146">
                  <a:moveTo>
                    <a:pt x="2822872" y="572954"/>
                  </a:moveTo>
                  <a:lnTo>
                    <a:pt x="4652341" y="572954"/>
                  </a:lnTo>
                  <a:lnTo>
                    <a:pt x="3476570" y="4005146"/>
                  </a:lnTo>
                  <a:lnTo>
                    <a:pt x="1647100" y="4005146"/>
                  </a:lnTo>
                  <a:close/>
                  <a:moveTo>
                    <a:pt x="1176878" y="0"/>
                  </a:moveTo>
                  <a:lnTo>
                    <a:pt x="3006348" y="0"/>
                  </a:lnTo>
                  <a:lnTo>
                    <a:pt x="1829470" y="3432192"/>
                  </a:lnTo>
                  <a:lnTo>
                    <a:pt x="0" y="3432192"/>
                  </a:lnTo>
                  <a:close/>
                  <a:moveTo>
                    <a:pt x="4881572" y="0"/>
                  </a:moveTo>
                  <a:lnTo>
                    <a:pt x="6711042" y="0"/>
                  </a:lnTo>
                  <a:lnTo>
                    <a:pt x="5534164" y="3432192"/>
                  </a:lnTo>
                  <a:lnTo>
                    <a:pt x="3704694" y="3432192"/>
                  </a:lnTo>
                  <a:close/>
                </a:path>
              </a:pathLst>
            </a:custGeom>
            <a:blipFill rotWithShape="0">
              <a:blip r:embed="rId2"/>
              <a:srcRect/>
              <a:stretch>
                <a:fillRect r="-652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solidFill>
                  <a:schemeClr val="lt1"/>
                </a:solidFill>
              </a:endParaRPr>
            </a:p>
          </p:txBody>
        </p:sp>
        <p:sp>
          <p:nvSpPr>
            <p:cNvPr id="14" name="Freeform: Shape 13">
              <a:extLst>
                <a:ext uri="{FF2B5EF4-FFF2-40B4-BE49-F238E27FC236}">
                  <a16:creationId xmlns:a16="http://schemas.microsoft.com/office/drawing/2014/main" id="{E9712FDB-526A-C4CC-384F-AC50265EC9BD}"/>
                </a:ext>
              </a:extLst>
            </p:cNvPr>
            <p:cNvSpPr>
              <a:spLocks/>
            </p:cNvSpPr>
            <p:nvPr/>
          </p:nvSpPr>
          <p:spPr bwMode="auto">
            <a:xfrm>
              <a:off x="0" y="1"/>
              <a:ext cx="1147892" cy="3347657"/>
            </a:xfrm>
            <a:custGeom>
              <a:avLst/>
              <a:gdLst>
                <a:gd name="connsiteX0" fmla="*/ 0 w 1147892"/>
                <a:gd name="connsiteY0" fmla="*/ 0 h 3347657"/>
                <a:gd name="connsiteX1" fmla="*/ 1147892 w 1147892"/>
                <a:gd name="connsiteY1" fmla="*/ 0 h 3347657"/>
                <a:gd name="connsiteX2" fmla="*/ 0 w 1147892"/>
                <a:gd name="connsiteY2" fmla="*/ 3347657 h 3347657"/>
              </a:gdLst>
              <a:ahLst/>
              <a:cxnLst>
                <a:cxn ang="0">
                  <a:pos x="connsiteX0" y="connsiteY0"/>
                </a:cxn>
                <a:cxn ang="0">
                  <a:pos x="connsiteX1" y="connsiteY1"/>
                </a:cxn>
                <a:cxn ang="0">
                  <a:pos x="connsiteX2" y="connsiteY2"/>
                </a:cxn>
              </a:cxnLst>
              <a:rect l="l" t="t" r="r" b="b"/>
              <a:pathLst>
                <a:path w="1147892" h="3347657">
                  <a:moveTo>
                    <a:pt x="0" y="0"/>
                  </a:moveTo>
                  <a:lnTo>
                    <a:pt x="1147892" y="0"/>
                  </a:lnTo>
                  <a:lnTo>
                    <a:pt x="0" y="334765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grpSp>
      <p:sp>
        <p:nvSpPr>
          <p:cNvPr id="5" name="Title 4"/>
          <p:cNvSpPr>
            <a:spLocks noGrp="1"/>
          </p:cNvSpPr>
          <p:nvPr>
            <p:ph type="title" hasCustomPrompt="1"/>
          </p:nvPr>
        </p:nvSpPr>
        <p:spPr>
          <a:xfrm>
            <a:off x="660401" y="1271123"/>
            <a:ext cx="4837791" cy="3347656"/>
          </a:xfrm>
          <a:prstGeom prst="rect">
            <a:avLst/>
          </a:prstGeom>
        </p:spPr>
        <p:txBody>
          <a:bodyPr wrap="square" anchor="b">
            <a:normAutofit/>
          </a:bodyPr>
          <a:lstStyle>
            <a:lvl1pPr>
              <a:lnSpc>
                <a:spcPct val="100000"/>
              </a:lnSpc>
              <a:defRPr sz="8000">
                <a:ln w="19050">
                  <a:noFill/>
                </a:ln>
                <a:solidFill>
                  <a:schemeClr val="tx1"/>
                </a:solidFill>
              </a:defRPr>
            </a:lvl1pPr>
          </a:lstStyle>
          <a:p>
            <a:pPr lvl="0"/>
            <a:r>
              <a:rPr lang="en-US"/>
              <a:t>Click to add title</a:t>
            </a:r>
          </a:p>
        </p:txBody>
      </p:sp>
      <p:sp>
        <p:nvSpPr>
          <p:cNvPr id="4" name="Text Placeholder 3"/>
          <p:cNvSpPr>
            <a:spLocks noGrp="1"/>
          </p:cNvSpPr>
          <p:nvPr>
            <p:ph type="body" sz="quarter" idx="13" hasCustomPrompt="1"/>
          </p:nvPr>
        </p:nvSpPr>
        <p:spPr>
          <a:xfrm>
            <a:off x="2359070" y="5857100"/>
            <a:ext cx="1698670" cy="276999"/>
          </a:xfrm>
          <a:prstGeom prst="rect">
            <a:avLst/>
          </a:prstGeom>
        </p:spPr>
        <p:txBody>
          <a:bodyPr wrap="square" lIns="90000">
            <a:normAutofit/>
          </a:bodyPr>
          <a:lstStyle>
            <a:lvl1pPr marL="0" indent="0" algn="l">
              <a:lnSpc>
                <a:spcPct val="100000"/>
              </a:lnSpc>
              <a:buNone/>
              <a:defRPr sz="1200"/>
            </a:lvl1pPr>
          </a:lstStyle>
          <a:p>
            <a:pPr lvl="0"/>
            <a:r>
              <a:rPr lang="en-US"/>
              <a:t>Presenter name</a:t>
            </a:r>
          </a:p>
        </p:txBody>
      </p:sp>
      <p:sp>
        <p:nvSpPr>
          <p:cNvPr id="7" name="Text Placeholder 6"/>
          <p:cNvSpPr>
            <a:spLocks noGrp="1"/>
          </p:cNvSpPr>
          <p:nvPr>
            <p:ph type="body" sz="quarter" idx="14" hasCustomPrompt="1"/>
          </p:nvPr>
        </p:nvSpPr>
        <p:spPr>
          <a:xfrm>
            <a:off x="660400" y="5857101"/>
            <a:ext cx="1698670" cy="276999"/>
          </a:xfrm>
          <a:prstGeom prst="rect">
            <a:avLst/>
          </a:prstGeom>
        </p:spPr>
        <p:txBody>
          <a:bodyPr wrap="none">
            <a:normAutofit/>
          </a:bodyPr>
          <a:lstStyle>
            <a:lvl1pPr marL="0" indent="0" algn="l">
              <a:lnSpc>
                <a:spcPct val="100000"/>
              </a:lnSpc>
              <a:buNone/>
              <a:defRPr sz="1200"/>
            </a:lvl1pPr>
          </a:lstStyle>
          <a:p>
            <a:pPr lvl="0"/>
            <a:r>
              <a:rPr lang="en-US"/>
              <a:t>www.officeplus.cn</a:t>
            </a:r>
          </a:p>
        </p:txBody>
      </p:sp>
      <p:sp>
        <p:nvSpPr>
          <p:cNvPr id="3" name="文本框 2">
            <a:extLst>
              <a:ext uri="{FF2B5EF4-FFF2-40B4-BE49-F238E27FC236}">
                <a16:creationId xmlns:a16="http://schemas.microsoft.com/office/drawing/2014/main" id="{F12F68C3-A51C-C556-278C-A6D634E6FF80}"/>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475873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60400" y="128587"/>
            <a:ext cx="10858500" cy="900112"/>
          </a:xfrm>
          <a:prstGeom prst="rect">
            <a:avLst/>
          </a:prstGeom>
        </p:spPr>
        <p:txBody>
          <a:bodyPr vert="horz" lIns="91440" tIns="45720" rIns="91440" bIns="45720" rtlCol="0" anchor="b">
            <a:normAutofit/>
          </a:bodyPr>
          <a:lstStyle/>
          <a:p>
            <a:r>
              <a:rPr lang="en-US" dirty="0"/>
              <a:t>Click to add title</a:t>
            </a:r>
          </a:p>
        </p:txBody>
      </p:sp>
      <p:sp>
        <p:nvSpPr>
          <p:cNvPr id="3" name="文本占位符 2"/>
          <p:cNvSpPr>
            <a:spLocks noGrp="1"/>
          </p:cNvSpPr>
          <p:nvPr>
            <p:ph type="body" idx="1"/>
          </p:nvPr>
        </p:nvSpPr>
        <p:spPr>
          <a:xfrm>
            <a:off x="660400" y="1130300"/>
            <a:ext cx="10858500" cy="5003800"/>
          </a:xfrm>
          <a:prstGeom prst="rect">
            <a:avLst/>
          </a:prstGeom>
        </p:spPr>
        <p:txBody>
          <a:bodyPr vert="horz" lIns="91440" tIns="45720" rIns="91440" bIns="45720" rtlCol="0">
            <a:normAutofit/>
          </a:bodyPr>
          <a:lstStyle/>
          <a:p>
            <a:pPr lvl="0"/>
            <a:r>
              <a:rPr lang="en-US" dirty="0"/>
              <a:t>Click to </a:t>
            </a:r>
            <a:r>
              <a:rPr lang="en-US" altLang="zh-CN" dirty="0"/>
              <a:t>add text</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日期占位符 3"/>
          <p:cNvSpPr>
            <a:spLocks noGrp="1"/>
          </p:cNvSpPr>
          <p:nvPr>
            <p:ph type="dt" sz="half" idx="2"/>
          </p:nvPr>
        </p:nvSpPr>
        <p:spPr>
          <a:xfrm>
            <a:off x="4718050" y="6409690"/>
            <a:ext cx="2743200" cy="274320"/>
          </a:xfrm>
          <a:prstGeom prst="rect">
            <a:avLst/>
          </a:prstGeom>
        </p:spPr>
        <p:txBody>
          <a:bodyPr vert="horz" lIns="91440" tIns="45720" rIns="91440" bIns="45720" rtlCol="0" anchor="ctr"/>
          <a:lstStyle>
            <a:lvl1pPr algn="ctr">
              <a:defRPr sz="1000">
                <a:solidFill>
                  <a:schemeClr val="tx1">
                    <a:tint val="75000"/>
                  </a:schemeClr>
                </a:solidFill>
              </a:defRPr>
            </a:lvl1pPr>
          </a:lstStyle>
          <a:p>
            <a:fld id="{E68AEBC5-1D0D-411D-9EE3-C6F41EFD080C}" type="datetime1">
              <a:rPr lang="zh-CN" altLang="en-US" smtClean="0"/>
              <a:t>2024-12-29</a:t>
            </a:fld>
            <a:endParaRPr lang="en-US"/>
          </a:p>
        </p:txBody>
      </p:sp>
      <p:sp>
        <p:nvSpPr>
          <p:cNvPr id="5" name="页脚占位符 4"/>
          <p:cNvSpPr>
            <a:spLocks noGrp="1"/>
          </p:cNvSpPr>
          <p:nvPr>
            <p:ph type="ftr" sz="quarter" idx="3"/>
          </p:nvPr>
        </p:nvSpPr>
        <p:spPr>
          <a:xfrm>
            <a:off x="660399" y="6409690"/>
            <a:ext cx="3657600" cy="274320"/>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OfficePLUS</a:t>
            </a:r>
            <a:endParaRPr lang="en-US" dirty="0"/>
          </a:p>
        </p:txBody>
      </p:sp>
      <p:sp>
        <p:nvSpPr>
          <p:cNvPr id="6" name="灯片编号占位符 5"/>
          <p:cNvSpPr>
            <a:spLocks noGrp="1"/>
          </p:cNvSpPr>
          <p:nvPr>
            <p:ph type="sldNum" sz="quarter" idx="4"/>
          </p:nvPr>
        </p:nvSpPr>
        <p:spPr>
          <a:xfrm>
            <a:off x="7861300" y="6409690"/>
            <a:ext cx="3657600" cy="274320"/>
          </a:xfrm>
          <a:prstGeom prst="rect">
            <a:avLst/>
          </a:prstGeom>
        </p:spPr>
        <p:txBody>
          <a:bodyPr vert="horz" lIns="91440" tIns="45720" rIns="91440" bIns="45720" rtlCol="0" anchor="ctr"/>
          <a:lstStyle>
            <a:lvl1pPr algn="r">
              <a:defRPr sz="1000">
                <a:solidFill>
                  <a:schemeClr val="tx1">
                    <a:tint val="75000"/>
                  </a:schemeClr>
                </a:solidFill>
              </a:defRPr>
            </a:lvl1pPr>
          </a:lstStyle>
          <a:p>
            <a:fld id="{C8BB1146-E542-4D4E-B8E9-6919A11DDD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Lst>
  <p:hf sldNum="0"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712" userDrawn="1">
          <p15:clr>
            <a:srgbClr val="F26B43"/>
          </p15:clr>
        </p15:guide>
        <p15:guide id="5" orient="horz" pos="3928" userDrawn="1">
          <p15:clr>
            <a:srgbClr val="F26B43"/>
          </p15:clr>
        </p15:guide>
        <p15:guide id="6" orient="horz" pos="386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115727" y="1495203"/>
            <a:ext cx="5435601" cy="2628147"/>
          </a:xfrm>
        </p:spPr>
        <p:txBody>
          <a:bodyPr wrap="square">
            <a:normAutofit/>
          </a:bodyPr>
          <a:lstStyle/>
          <a:p>
            <a:r>
              <a:rPr lang="zh-CN" altLang="en-US" sz="6400" b="1" dirty="0">
                <a:solidFill>
                  <a:schemeClr val="accent1">
                    <a:lumMod val="75000"/>
                  </a:schemeClr>
                </a:solidFill>
              </a:rPr>
              <a:t>气候金融</a:t>
            </a:r>
            <a:br>
              <a:rPr lang="en-US" altLang="zh-CN" dirty="0"/>
            </a:br>
            <a:r>
              <a:rPr lang="en-US" altLang="zh-CN" dirty="0"/>
              <a:t> </a:t>
            </a:r>
            <a:endParaRPr lang="zh-CN" altLang="en-US" dirty="0"/>
          </a:p>
        </p:txBody>
      </p:sp>
      <p:sp>
        <p:nvSpPr>
          <p:cNvPr id="12" name="Subtitle 8">
            <a:extLst>
              <a:ext uri="{FF2B5EF4-FFF2-40B4-BE49-F238E27FC236}">
                <a16:creationId xmlns:a16="http://schemas.microsoft.com/office/drawing/2014/main" id="{E8AA8EEF-0D5A-3C54-59E4-715109BF324C}"/>
              </a:ext>
            </a:extLst>
          </p:cNvPr>
          <p:cNvSpPr>
            <a:spLocks noGrp="1"/>
          </p:cNvSpPr>
          <p:nvPr>
            <p:ph type="subTitle" sz="quarter" idx="1"/>
          </p:nvPr>
        </p:nvSpPr>
        <p:spPr>
          <a:xfrm>
            <a:off x="1312408" y="3769514"/>
            <a:ext cx="3962400" cy="707672"/>
          </a:xfrm>
        </p:spPr>
        <p:txBody>
          <a:bodyPr wrap="square">
            <a:normAutofit lnSpcReduction="10000"/>
          </a:bodyPr>
          <a:lstStyle/>
          <a:p>
            <a:pPr lvl="0"/>
            <a:r>
              <a:rPr lang="zh-CN" altLang="en-US" sz="2400" b="1" dirty="0"/>
              <a:t>第十二章</a:t>
            </a:r>
          </a:p>
        </p:txBody>
      </p:sp>
    </p:spTree>
    <p:custDataLst>
      <p:tags r:id="rId1"/>
    </p:custDataLst>
    <p:extLst>
      <p:ext uri="{BB962C8B-B14F-4D97-AF65-F5344CB8AC3E}">
        <p14:creationId xmlns:p14="http://schemas.microsoft.com/office/powerpoint/2010/main" val="3106444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企业气候融资方式</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5567037"/>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绿色债券</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t>绿色债券是指企业通过债券方式进行融资，将所得资金用于促进企业在环境保护和可持续发展、开发绿色低碳产品和技术、减缓和适应气候变化、遏制自然资源枯竭、保护生物多样性、治理环境污染等关键领域的项目，或为这些项目进行再融资而专门发行的债券。</a:t>
            </a:r>
            <a:endParaRPr lang="en-US" altLang="zh-CN" sz="2400" dirty="0"/>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早期，绿色债券的发行人主要集中在国际组织，且发展速度缓慢。到</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2013</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年后，绿色债券快速发展，目前绿色债券的发行主体不仅包括多边开发性金融机构和多边开发银行，也包括地方政府和企业等。</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绿色债券不仅帮助企业获得了更多的融资机会和资金，同时也对投资者具有较强的吸引力，为市场提供了良好的流动性。</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345355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企业气候融资方式</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5567037"/>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绿色基金</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t>绿色基金是指专门针对节能减排战略、低碳经济发展、环境优化改造项目而建立的专项投资基金，其目的在于通过资本投入促进节能减排事业发展。 </a:t>
            </a:r>
          </a:p>
          <a:p>
            <a:pPr marL="800100" lvl="1" indent="-342900">
              <a:lnSpc>
                <a:spcPct val="150000"/>
              </a:lnSpc>
              <a:buFont typeface="Wingdings" panose="05000000000000000000" pitchFamily="2" charset="2"/>
              <a:buChar char="n"/>
              <a:defRPr/>
            </a:pPr>
            <a:r>
              <a:rPr lang="zh-CN" altLang="en-US" sz="2400" dirty="0"/>
              <a:t>在</a:t>
            </a:r>
            <a:r>
              <a:rPr lang="en-US" altLang="zh-CN" sz="2400" dirty="0"/>
              <a:t>2020</a:t>
            </a:r>
            <a:r>
              <a:rPr lang="zh-CN" altLang="en-US" sz="2400" dirty="0"/>
              <a:t>年以来的疫情影响下，我国绿色基金经历了一段时期的低迷，后来在中央到地方一系列政策的支持下，绿色基金发展有所提速。</a:t>
            </a:r>
            <a:endParaRPr lang="en-US" altLang="zh-CN" sz="2400" dirty="0"/>
          </a:p>
          <a:p>
            <a:pPr marL="800100" lvl="1" indent="-342900">
              <a:lnSpc>
                <a:spcPct val="150000"/>
              </a:lnSpc>
              <a:buFont typeface="Wingdings" panose="05000000000000000000" pitchFamily="2" charset="2"/>
              <a:buChar char="n"/>
              <a:defRPr/>
            </a:pPr>
            <a:r>
              <a:rPr lang="zh-CN" altLang="en-US" sz="2400" dirty="0"/>
              <a:t>国家绿色发展基金是我国生态环境保护领域第一个国家级政府投资基金，于</a:t>
            </a:r>
            <a:r>
              <a:rPr lang="en-US" altLang="zh-CN" sz="2400" dirty="0"/>
              <a:t>2020</a:t>
            </a:r>
            <a:r>
              <a:rPr lang="zh-CN" altLang="en-US" sz="2400" dirty="0"/>
              <a:t>年</a:t>
            </a:r>
            <a:r>
              <a:rPr lang="en-US" altLang="zh-CN" sz="2400" dirty="0"/>
              <a:t>7</a:t>
            </a:r>
            <a:r>
              <a:rPr lang="zh-CN" altLang="en-US" sz="2400" dirty="0"/>
              <a:t>月</a:t>
            </a:r>
            <a:r>
              <a:rPr lang="en-US" altLang="zh-CN" sz="2400" dirty="0"/>
              <a:t>15</a:t>
            </a:r>
            <a:r>
              <a:rPr lang="zh-CN" altLang="en-US" sz="2400" dirty="0"/>
              <a:t>日设立，在上海揭牌运营，首期募资规模达到 </a:t>
            </a:r>
            <a:r>
              <a:rPr lang="en-US" altLang="zh-CN" sz="2400" dirty="0"/>
              <a:t>885 </a:t>
            </a:r>
            <a:r>
              <a:rPr lang="zh-CN" altLang="en-US" sz="2400" dirty="0"/>
              <a:t>亿元，在首期存续期间主要投向长江经济带沿线</a:t>
            </a:r>
            <a:r>
              <a:rPr lang="en-US" altLang="zh-CN" sz="2400" dirty="0"/>
              <a:t>11 </a:t>
            </a:r>
            <a:r>
              <a:rPr lang="zh-CN" altLang="en-US" sz="2400" dirty="0"/>
              <a:t>个省市，将有效缓解环保行业融资难的困境，引导社会资本流向环境保护、生态修复、能源效率提升、清洁能源和绿色交通等气候相关领域。</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533209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企业气候融资风险</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4459041"/>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企业融资的一般风险</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t>企业在举债经营的情况下，必须按期付出一定数量的利息（固定或浮动）。</a:t>
            </a:r>
            <a:endParaRPr lang="en-US" altLang="zh-CN" sz="2400" dirty="0"/>
          </a:p>
          <a:p>
            <a:pPr marL="800100" lvl="1" indent="-342900">
              <a:lnSpc>
                <a:spcPct val="150000"/>
              </a:lnSpc>
              <a:buFont typeface="Wingdings" panose="05000000000000000000" pitchFamily="2" charset="2"/>
              <a:buChar char="n"/>
              <a:defRPr/>
            </a:pPr>
            <a:r>
              <a:rPr lang="zh-CN" altLang="en-US" sz="2400" dirty="0"/>
              <a:t>这样，当企业经营状况良好时，经营的资本报酬率高于融资利率，举债经营可为企业带来较高的收益，企业的股票持有者也由此获得较高的报酬。但当经营状况不佳甚至亏损时，企业仍需支付这笔利息，从而导致企业的收益产生大幅度下降，而股票持有者也因此受到损失。</a:t>
            </a:r>
            <a:endParaRPr lang="en-US" altLang="zh-CN" sz="2400" dirty="0"/>
          </a:p>
          <a:p>
            <a:pPr marL="800100" lvl="1" indent="-342900">
              <a:lnSpc>
                <a:spcPct val="150000"/>
              </a:lnSpc>
              <a:buFont typeface="Wingdings" panose="05000000000000000000" pitchFamily="2" charset="2"/>
              <a:buChar char="n"/>
              <a:defRPr/>
            </a:pPr>
            <a:r>
              <a:rPr lang="zh-CN" altLang="en-US" sz="2400" dirty="0"/>
              <a:t>融资方式的不同，造成了资本结构的不同，给企业以及该企业的股票持有者带来了融资风险。</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248870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企业气候融资风险</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5300938"/>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企业融资的一般风险</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rPr>
              <a:t>企业支付能力下降的风险</a:t>
            </a:r>
            <a:endParaRPr lang="en-US" altLang="zh-CN" sz="2400" b="1" dirty="0">
              <a:solidFill>
                <a:srgbClr val="00B050"/>
              </a:solidFill>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企业的支付能力是指企业清偿到期债务本息的能力，可分为如下两类。</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①支付性融资风险</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是指企业在特定的时点上，现金流出量超过现金流入量而产生的到期不能偿付债务本息的风险。这种风险对企业以后各期的融资影响不大，与企业收支是否盈余无直接关系。这种风险可能是由投资不当引起的，表现为财务收支计划与实际不符合而出现支付危机；也可能是资本结构安排不当所致，如在资产收益率较低时安排了较高的债务，或者在债务的期限上安排不合理而引起某一时点的偿债高峰等。</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②经营性融资风险</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，是指企业在收不抵支的情况下出现的不能偿还到期债务本息的风险。如果企业发生亏损，就会减少企业净资产，从而减少作为偿债保障的资产总量，在负债不变的情</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915362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企业气候融资风险</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5854936"/>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企业融资的一般风险</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rPr>
              <a:t>企业自有资金经济效益不稳定的风险</a:t>
            </a:r>
            <a:endParaRPr lang="en-US" altLang="zh-CN" sz="2400" b="1" dirty="0">
              <a:solidFill>
                <a:srgbClr val="00B050"/>
              </a:solidFill>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企业的借款利息随着融资规模的增加而增加，导致费用总水平的上升。在企业息税前利润率下降或者借款利率超过息税前资金利润率时，企业的自有资金利润率就会以更快的速度降低，甚至发生亏损。这是一种由于借款而可能使企业经济效益下降的风险。</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rPr>
              <a:t>企业融资风险的一般影响因素</a:t>
            </a:r>
            <a:endParaRPr lang="en-US" altLang="zh-CN" sz="2400" b="1" dirty="0">
              <a:solidFill>
                <a:srgbClr val="00B050"/>
              </a:solidFill>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企业资本结构的合理性</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预期收益的不确定性</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利率波动</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汇率波动</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通货膨胀</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企业信誉</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351138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企业气候融资风险</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5854936"/>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企业气候融资的特殊风险</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rPr>
              <a:t>气候变化</a:t>
            </a:r>
            <a:endParaRPr lang="en-US" altLang="zh-CN" sz="2400" b="1" dirty="0">
              <a:solidFill>
                <a:srgbClr val="00B050"/>
              </a:solidFill>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由于企业所筹集的气候资金主要用于减缓和适应气候变化，因此气候变化和气候的不确定性是使得企业在气候融资过程中产生融资风险的最主要因素。如果气候变化超出企业的预期，从而使得企业投资的气候项目无法产生预计的收益，企业偿债能力下降，给企业的气候融资带来风险。</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rPr>
              <a:t>政策不确定性</a:t>
            </a:r>
            <a:endParaRPr lang="en-US" altLang="zh-CN" sz="2400" b="1" dirty="0">
              <a:solidFill>
                <a:srgbClr val="00B050"/>
              </a:solidFill>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企业气候融资同样也受到政府的气候相关政策的影响。由于全球的气候计划才起步不久，许多气候和减排政策的制定在度上难以把握，可能存在较大的气候政策不确定性和相关的经济政策变化。比如，在企业运用气候融资资金改进相关减排技术后，政策的变化导致对企业的减排要求变得更加严格，从而降低了企业的资本效率和收益，给企业带来了气候融资风险。</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325821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企业气候融资风险</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5854936"/>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企业气候融资的特殊风险</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rPr>
              <a:t>供应链风险</a:t>
            </a:r>
            <a:endParaRPr lang="en-US" altLang="zh-CN" sz="2400" b="1" dirty="0">
              <a:solidFill>
                <a:srgbClr val="00B050"/>
              </a:solidFill>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应对气候变化需要的是整个社会系统的共同努力，企业想要提升减缓气候变化和适应气候变化的能力可能不仅需要自身做出相应的改革，同时还需要上下游企业在应对气候变化方面共同努力。比如，企业原来的某类产品在生产过程中的排放较高，并且相关的上游企业在能耗和排放方面也都偏高，那么企业不仅要面对自身气候融资带来的风险，也要考虑到供应链中的上下游企业的气候转型能力。</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rPr>
              <a:t>气候友好能力</a:t>
            </a:r>
            <a:endParaRPr lang="en-US" altLang="zh-CN" sz="2400" b="1" dirty="0">
              <a:solidFill>
                <a:srgbClr val="00B050"/>
              </a:solidFill>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企业的气候友好能力类似于企业在应对气候变化方面的声誉。一般而言，气候友好型企业要比气候不友好型企业更容易获得较低的气候融资成本，具有较低的气候融资风险。这是因为投资者会认为气候友好型企业在减缓和适应气候变化上有更强和更稳定的能力，因此更愿意向该类企业提供气候资金。</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272035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企业气候融资风险</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5300938"/>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企业气候融资的风险管理措施</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rPr>
              <a:t>支付性融资风险的管理</a:t>
            </a:r>
            <a:endParaRPr lang="en-US" altLang="zh-CN" sz="2400" b="1" dirty="0">
              <a:solidFill>
                <a:srgbClr val="00B050"/>
              </a:solidFill>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企业在应对气候变化和进行气候融资的过程中，可能会面临由气候变化导致的生产运营成本增加，如需要支付较高的碳税或是需要支付员工较高的高温补贴等，这些都会对企业的现金流产生影响从而导致企业支付性风险的发生。</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因此，企业在对气候融资的支付性风险管理中，需要考虑气候的周期性或者季节性变化导致的现金流减少。</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不仅如此，在企业的气候融资中，债权人，尤其是市场投资者，他们能否按时获得对企业进行气候投资的回报对于企业而言非常重要。因为当发生支付性融资风险使得企业在应对气候变化方面的信誉降低时，投资者会认为企业是气候不友好的，从而使得企业在未来再进行气候融资时，融资成本和风险大大提升。</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4014547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企业气候融资风险</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4839273"/>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企业气候融资的风险管理措施</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rPr>
              <a:t>经营性融资风险的管理</a:t>
            </a:r>
            <a:endParaRPr lang="en-US" altLang="zh-CN" sz="2400" b="1" dirty="0">
              <a:solidFill>
                <a:srgbClr val="00B050"/>
              </a:solidFill>
            </a:endParaRPr>
          </a:p>
          <a:p>
            <a:pPr marL="1257300" lvl="2" indent="-342900">
              <a:lnSpc>
                <a:spcPct val="150000"/>
              </a:lnSpc>
              <a:buFont typeface="Wingdings" panose="05000000000000000000" pitchFamily="2" charset="2"/>
              <a:buChar char="n"/>
              <a:defRPr/>
            </a:pPr>
            <a:r>
              <a:rPr lang="zh-CN" altLang="en-US" sz="2000" dirty="0"/>
              <a:t>经营性融资风险主要来自两个方面：一是</a:t>
            </a:r>
            <a:r>
              <a:rPr lang="zh-CN" altLang="en-US" sz="2000" b="1" dirty="0"/>
              <a:t>经营获利能力降低</a:t>
            </a:r>
            <a:r>
              <a:rPr lang="zh-CN" altLang="en-US" sz="2000" dirty="0"/>
              <a:t>；二是</a:t>
            </a:r>
            <a:r>
              <a:rPr lang="zh-CN" altLang="en-US" sz="2000" b="1" dirty="0"/>
              <a:t>企业财务管理不当</a:t>
            </a:r>
            <a:r>
              <a:rPr lang="zh-CN" altLang="en-US" sz="2000" dirty="0"/>
              <a:t>。对于经营性融资风险的管理，主要是在努力提高企业的获利能力及优化企业的资本结构的同时，对已陷入严重经营风险的企业实施债务重组。</a:t>
            </a:r>
            <a:endParaRPr lang="en-US" altLang="zh-CN" sz="2000" dirty="0"/>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在企业气候融资过程中，由于企业应对气候变化时极有可能面临技术革新或生产运营的根本性改变，企业在此过程中有较大的可能性经历一定时间的获利能力降低。</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因此，对于进行气候融资的企业而言，更有必要从另一方面来防止企业产生经营性融资风险，也就是企业在气候融资中更需要加强财务管理和提升对企业资本结构进行优化的能力。 </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523226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多边开发银行的作用</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5670270"/>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多边开发银行在气候融资中的作用</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dirty="0"/>
              <a:t>在气候融资中，多边开发银行最为关键，因为在气候投融资中，需要大量</a:t>
            </a:r>
            <a:r>
              <a:rPr lang="zh-CN" altLang="en-US" sz="2000" b="1" dirty="0">
                <a:solidFill>
                  <a:srgbClr val="00B050"/>
                </a:solidFill>
              </a:rPr>
              <a:t>资金的国际流动</a:t>
            </a:r>
            <a:r>
              <a:rPr lang="zh-CN" altLang="en-US" sz="2000" dirty="0"/>
              <a:t>，以帮助发展中国家在加速经济增长的同时能够筹措到必要的资金来发展气候项目和获得可持续发展。多边开发银行能够有力地支持发展中国家与新兴经济体降低二氧化碳等温室气体的排放，并增强其气候变化适应能力。</a:t>
            </a:r>
            <a:endParaRPr lang="en-US" altLang="zh-CN" sz="2000" dirty="0"/>
          </a:p>
          <a:p>
            <a:pPr marL="800100" lvl="1" indent="-342900">
              <a:lnSpc>
                <a:spcPct val="150000"/>
              </a:lnSpc>
              <a:buFont typeface="Wingdings" panose="05000000000000000000" pitchFamily="2" charset="2"/>
              <a:buChar char="n"/>
              <a:defRPr/>
            </a:pPr>
            <a:r>
              <a:rPr lang="zh-CN" altLang="en-US" sz="2000" dirty="0"/>
              <a:t>相较于一般银行，多边开发银行能提供期限更长、更稳定且更优惠的资金，与气候项目契合度高。</a:t>
            </a:r>
            <a:endParaRPr lang="en-US" altLang="zh-CN" sz="2000" dirty="0"/>
          </a:p>
          <a:p>
            <a:pPr marL="800100" lvl="1" indent="-342900">
              <a:lnSpc>
                <a:spcPct val="150000"/>
              </a:lnSpc>
              <a:buFont typeface="Wingdings" panose="05000000000000000000" pitchFamily="2" charset="2"/>
              <a:buChar char="n"/>
              <a:defRPr/>
            </a:pPr>
            <a:r>
              <a:rPr lang="zh-CN" altLang="en-US" sz="2000" dirty="0"/>
              <a:t>更重要的是，多边开发银行介于</a:t>
            </a:r>
            <a:r>
              <a:rPr lang="zh-CN" altLang="en-US" sz="2000" b="1" dirty="0">
                <a:solidFill>
                  <a:srgbClr val="00B050"/>
                </a:solidFill>
              </a:rPr>
              <a:t>国家预算与社会资本</a:t>
            </a:r>
            <a:r>
              <a:rPr lang="zh-CN" altLang="en-US" sz="2000" dirty="0"/>
              <a:t>之间，能够在投资者不愿投资的领域提供战略性投资，如在企业降低碳排放和应对气候灾害等方面，多边开发银行也能在国家预算削减时补足空缺，且可以提供担保增信，增加当地资本投入，以扩大气候融资规模，在撬动社会资本方面具有独特优势。此外，多边开发银行能够以更大规模、更丰富的投资经验为基础提供技术援助，从而提高气候项目的价值与可融资性。</a:t>
            </a:r>
            <a:endParaRPr lang="en-US" altLang="zh-CN"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947646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688632" y="2810675"/>
            <a:ext cx="5368250" cy="997615"/>
          </a:xfrm>
        </p:spPr>
        <p:txBody>
          <a:bodyPr wrap="square">
            <a:noAutofit/>
          </a:bodyPr>
          <a:lstStyle/>
          <a:p>
            <a:pPr lvl="0">
              <a:lnSpc>
                <a:spcPct val="150000"/>
              </a:lnSpc>
            </a:pPr>
            <a:r>
              <a:rPr lang="zh-CN" altLang="en-US" dirty="0"/>
              <a:t>第十二章</a:t>
            </a:r>
            <a:br>
              <a:rPr lang="en-US" altLang="zh-CN" dirty="0"/>
            </a:br>
            <a:r>
              <a:rPr lang="zh-CN" altLang="en-US" dirty="0"/>
              <a:t>企业气候投资</a:t>
            </a:r>
            <a:endParaRPr lang="en-US" dirty="0"/>
          </a:p>
        </p:txBody>
      </p:sp>
    </p:spTree>
    <p:custDataLst>
      <p:tags r:id="rId1"/>
    </p:custDataLst>
    <p:extLst>
      <p:ext uri="{BB962C8B-B14F-4D97-AF65-F5344CB8AC3E}">
        <p14:creationId xmlns:p14="http://schemas.microsoft.com/office/powerpoint/2010/main" val="1362862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多边开发银行的作用</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5906553"/>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世界银行集团</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dirty="0"/>
              <a:t>在各国企业气候融资方面，世界银行集团（</a:t>
            </a:r>
            <a:r>
              <a:rPr lang="en-US" altLang="zh-CN" sz="2000" dirty="0"/>
              <a:t>World Bank Group</a:t>
            </a:r>
            <a:r>
              <a:rPr lang="zh-CN" altLang="en-US" sz="2000" dirty="0"/>
              <a:t>，</a:t>
            </a:r>
            <a:r>
              <a:rPr lang="en-US" altLang="zh-CN" sz="2000" dirty="0"/>
              <a:t>WBG</a:t>
            </a:r>
            <a:r>
              <a:rPr lang="zh-CN" altLang="en-US" sz="2000" dirty="0"/>
              <a:t>）是投融资规模最大的多边开发银行之一。</a:t>
            </a:r>
            <a:endParaRPr lang="en-US" altLang="zh-CN" sz="2000" dirty="0"/>
          </a:p>
          <a:p>
            <a:pPr marL="800100" lvl="1" indent="-342900">
              <a:lnSpc>
                <a:spcPct val="150000"/>
              </a:lnSpc>
              <a:buFont typeface="Wingdings" panose="05000000000000000000" pitchFamily="2" charset="2"/>
              <a:buChar char="n"/>
              <a:defRPr/>
            </a:pPr>
            <a:r>
              <a:rPr lang="zh-CN" altLang="en-US" sz="2000" dirty="0"/>
              <a:t>世界银行集团在</a:t>
            </a:r>
            <a:r>
              <a:rPr lang="en-US" altLang="zh-CN" sz="2000" dirty="0"/>
              <a:t>2020</a:t>
            </a:r>
            <a:r>
              <a:rPr lang="zh-CN" altLang="en-US" sz="2000" dirty="0"/>
              <a:t>年的气候投融资规模达到了</a:t>
            </a:r>
            <a:r>
              <a:rPr lang="en-US" altLang="zh-CN" sz="2000" dirty="0"/>
              <a:t>220</a:t>
            </a:r>
            <a:r>
              <a:rPr lang="zh-CN" altLang="en-US" sz="2000" dirty="0"/>
              <a:t>亿美元，远超其他多边开发银行。同时，世界银行集团的气候融资资金中有超过 </a:t>
            </a:r>
            <a:r>
              <a:rPr lang="en-US" altLang="zh-CN" sz="2000" dirty="0"/>
              <a:t>95%</a:t>
            </a:r>
            <a:r>
              <a:rPr lang="zh-CN" altLang="en-US" sz="2000" dirty="0"/>
              <a:t>的比例投向了中低收入经济体，这一点与欧洲投资银行等多边开发机构不同，它们有近 </a:t>
            </a:r>
            <a:r>
              <a:rPr lang="en-US" altLang="zh-CN" sz="2000" dirty="0"/>
              <a:t>90%</a:t>
            </a:r>
            <a:r>
              <a:rPr lang="zh-CN" altLang="en-US" sz="2000" dirty="0"/>
              <a:t>的气候融资资金是投向高收入国家的。因此，世界银行集团更倾向于帮助经济发展水平较低的国家来建立气候友好型发展模式并提高气候韧性。</a:t>
            </a:r>
            <a:endParaRPr lang="en-US" altLang="zh-CN" sz="2000" dirty="0"/>
          </a:p>
          <a:p>
            <a:pPr marL="1257300" lvl="2" indent="-342900">
              <a:lnSpc>
                <a:spcPct val="150000"/>
              </a:lnSpc>
              <a:buFont typeface="Wingdings" panose="05000000000000000000" pitchFamily="2" charset="2"/>
              <a:buChar char="n"/>
              <a:defRPr/>
            </a:pP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世界银行集团在</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2021</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年更新了</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2021</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2025 </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年气候变化行动计划，新计划指出，气候变化已经成为当代人类最为严峻的挑战之一，世界银行集团将保持与</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巴黎协定</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的目标一致，致力于整合气候变化问题与经济发展，最大限度地发挥气候融资的影响。新计划显示，世界银行集团在</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2021</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2025</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年将把</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35%</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的资金用于气候变化领域，相比上一周期提升</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9 </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个百分点，这其中一半的气候融资资金将专门用于支持各国企业培育对气候变化的抵御能力。</a:t>
            </a:r>
            <a:endParaRPr lang="en-US" altLang="zh-CN"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347588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多边开发银行的作用</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5669757"/>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亚洲开发银行</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dirty="0"/>
              <a:t>亚洲开发银行成立于</a:t>
            </a:r>
            <a:r>
              <a:rPr lang="en-US" altLang="zh-CN" sz="2000" dirty="0"/>
              <a:t>1966</a:t>
            </a:r>
            <a:r>
              <a:rPr lang="zh-CN" altLang="en-US" sz="2000" dirty="0"/>
              <a:t>年</a:t>
            </a:r>
            <a:r>
              <a:rPr lang="en-US" altLang="zh-CN" sz="2000" dirty="0"/>
              <a:t>12</a:t>
            </a:r>
            <a:r>
              <a:rPr lang="zh-CN" altLang="en-US" sz="2000" dirty="0"/>
              <a:t>月，截至</a:t>
            </a:r>
            <a:r>
              <a:rPr lang="en-US" altLang="zh-CN" sz="2000" dirty="0"/>
              <a:t>2023</a:t>
            </a:r>
            <a:r>
              <a:rPr lang="zh-CN" altLang="en-US" sz="2000" dirty="0"/>
              <a:t>年底，亚行共有</a:t>
            </a:r>
            <a:r>
              <a:rPr lang="en-US" altLang="zh-CN" sz="2000" dirty="0"/>
              <a:t>68</a:t>
            </a:r>
            <a:r>
              <a:rPr lang="zh-CN" altLang="en-US" sz="2000" dirty="0"/>
              <a:t>个成员，其宗旨是促进亚洲和太平洋地区的经济发展与合作，实现亚太地区的繁荣、包容、有韧性与可持续，同时继续努力消除极端贫困。</a:t>
            </a:r>
            <a:endParaRPr lang="en-US" altLang="zh-CN" sz="2000" dirty="0"/>
          </a:p>
          <a:p>
            <a:pPr marL="800100" lvl="1" indent="-342900">
              <a:lnSpc>
                <a:spcPct val="150000"/>
              </a:lnSpc>
              <a:buFont typeface="Wingdings" panose="05000000000000000000" pitchFamily="2" charset="2"/>
              <a:buChar char="n"/>
              <a:defRPr/>
            </a:pPr>
            <a:r>
              <a:rPr lang="zh-CN" altLang="en-US" sz="2000" dirty="0"/>
              <a:t>亚行主要通过提供贷款、技术援助、赠款和股权投资等方式协助其成员推动社会和经济发展。同时通过促进政策交流、提供咨询服务，以及利用官方、商业和出口信贷资源开展融资业务，充分发挥其援助效果。 </a:t>
            </a:r>
          </a:p>
          <a:p>
            <a:pPr marL="800100" lvl="1" indent="-342900">
              <a:lnSpc>
                <a:spcPct val="150000"/>
              </a:lnSpc>
              <a:buFont typeface="Wingdings" panose="05000000000000000000" pitchFamily="2" charset="2"/>
              <a:buChar char="n"/>
              <a:defRPr/>
            </a:pPr>
            <a:r>
              <a:rPr lang="zh-CN" altLang="en-US" sz="2000" dirty="0"/>
              <a:t>由于各类灾害的发生和不断加剧的气候变化，亚行一直在积极帮助亚太地区减轻气候变化影响，提升国家和地区应对气候变化的适应能力并推动其经济社会发展。</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en-US" altLang="zh-CN" sz="2000" dirty="0"/>
              <a:t>《</a:t>
            </a:r>
            <a:r>
              <a:rPr lang="zh-CN" altLang="en-US" sz="2000" dirty="0"/>
              <a:t>亚洲开发银行长期战略框架</a:t>
            </a:r>
            <a:r>
              <a:rPr lang="en-US" altLang="zh-CN" sz="2000" dirty="0"/>
              <a:t>2008—2020》</a:t>
            </a:r>
            <a:r>
              <a:rPr lang="zh-CN" altLang="en-US" sz="2000" dirty="0"/>
              <a:t>将气候变化纳入规划和投资中，确保亚太地区的经济增长和可持续发展，设立了气候变化基金（</a:t>
            </a:r>
            <a:r>
              <a:rPr lang="en-US" altLang="zh-CN" sz="2000" dirty="0"/>
              <a:t>Climate Change Fund</a:t>
            </a:r>
            <a:r>
              <a:rPr lang="zh-CN" altLang="en-US" sz="2000" dirty="0"/>
              <a:t>，</a:t>
            </a:r>
            <a:r>
              <a:rPr lang="en-US" altLang="zh-CN" sz="2000" dirty="0"/>
              <a:t>CCF</a:t>
            </a:r>
            <a:r>
              <a:rPr lang="zh-CN" altLang="en-US" sz="2000" dirty="0"/>
              <a:t>），以帮助发展中成员实现更有效的融资，来应对气候变化。</a:t>
            </a:r>
            <a:endParaRPr lang="en-US" altLang="zh-CN" sz="2000" dirty="0"/>
          </a:p>
        </p:txBody>
      </p:sp>
    </p:spTree>
    <p:extLst>
      <p:ext uri="{BB962C8B-B14F-4D97-AF65-F5344CB8AC3E}">
        <p14:creationId xmlns:p14="http://schemas.microsoft.com/office/powerpoint/2010/main" val="3994173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多边开发银行的作用</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5208092"/>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欧洲复兴开发银行</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dirty="0"/>
              <a:t>欧洲复兴开发银行，成立于 </a:t>
            </a:r>
            <a:r>
              <a:rPr lang="en-US" altLang="zh-CN" sz="2000" dirty="0"/>
              <a:t>1991 </a:t>
            </a:r>
            <a:r>
              <a:rPr lang="zh-CN" altLang="en-US" sz="2000" dirty="0"/>
              <a:t>年，最初成立时的目标为协助“后冷战”时代的中东欧国家向市场经济发展，现今已经演变为向受援国提供大量直接投资，同时推动银行体系改革与更广泛的市场化建设。</a:t>
            </a:r>
            <a:endParaRPr lang="en-US" altLang="zh-CN" sz="2000" dirty="0"/>
          </a:p>
          <a:p>
            <a:pPr marL="800100" lvl="1" indent="-342900">
              <a:lnSpc>
                <a:spcPct val="150000"/>
              </a:lnSpc>
              <a:buFont typeface="Wingdings" panose="05000000000000000000" pitchFamily="2" charset="2"/>
              <a:buChar char="n"/>
              <a:defRPr/>
            </a:pPr>
            <a:r>
              <a:rPr lang="zh-CN" altLang="en-US" sz="2000" dirty="0"/>
              <a:t>近几年，气候投融资与低碳转型等议题正逐渐成为欧银的重心之一。欧银气候资金的受援国以中东欧国家为主，与非洲、中南美洲相比、其经济相对发达。 </a:t>
            </a:r>
          </a:p>
          <a:p>
            <a:pPr marL="800100" lvl="1" indent="-342900">
              <a:lnSpc>
                <a:spcPct val="150000"/>
              </a:lnSpc>
              <a:buFont typeface="Wingdings" panose="05000000000000000000" pitchFamily="2" charset="2"/>
              <a:buChar char="n"/>
              <a:defRPr/>
            </a:pPr>
            <a:r>
              <a:rPr lang="zh-CN" altLang="en-US" sz="2000" dirty="0"/>
              <a:t>欧银在</a:t>
            </a:r>
            <a:r>
              <a:rPr lang="en-US" altLang="zh-CN" sz="2000" dirty="0"/>
              <a:t>2015</a:t>
            </a:r>
            <a:r>
              <a:rPr lang="zh-CN" altLang="en-US" sz="2000" dirty="0"/>
              <a:t>年启动了“绿色经济转型” 计划，主要目标为：到</a:t>
            </a:r>
            <a:r>
              <a:rPr lang="en-US" altLang="zh-CN" sz="2000" dirty="0"/>
              <a:t>2020</a:t>
            </a:r>
            <a:r>
              <a:rPr lang="zh-CN" altLang="en-US" sz="2000" dirty="0"/>
              <a:t>年将欧银的绿色融资额从过去十年平均每年投资总额的</a:t>
            </a:r>
            <a:r>
              <a:rPr lang="en-US" altLang="zh-CN" sz="2000" dirty="0"/>
              <a:t>25%</a:t>
            </a:r>
            <a:r>
              <a:rPr lang="zh-CN" altLang="en-US" sz="2000" dirty="0"/>
              <a:t>增长到</a:t>
            </a:r>
            <a:r>
              <a:rPr lang="en-US" altLang="zh-CN" sz="2000" dirty="0"/>
              <a:t>40%</a:t>
            </a:r>
            <a:r>
              <a:rPr lang="zh-CN" altLang="en-US" sz="2000" dirty="0"/>
              <a:t>。欧银在</a:t>
            </a:r>
            <a:r>
              <a:rPr lang="en-US" altLang="zh-CN" sz="2000" dirty="0"/>
              <a:t>2018</a:t>
            </a:r>
            <a:r>
              <a:rPr lang="zh-CN" altLang="en-US" sz="2000" dirty="0"/>
              <a:t>年还与绿色气候基金启动了</a:t>
            </a:r>
            <a:r>
              <a:rPr lang="en-US" altLang="zh-CN" sz="2000" dirty="0"/>
              <a:t>10</a:t>
            </a:r>
            <a:r>
              <a:rPr lang="zh-CN" altLang="en-US" sz="2000" dirty="0"/>
              <a:t>亿美元的合作计划，该合作计划是为了推动发展中国家气候行动和绿色转型而设立的，可以通过引入国际资金和优惠融资条件，撬动各国公共部门和私人部门资本投入气候友好型项目。 </a:t>
            </a:r>
            <a:endParaRPr lang="en-US" altLang="zh-CN" sz="2000" dirty="0"/>
          </a:p>
        </p:txBody>
      </p:sp>
    </p:spTree>
    <p:extLst>
      <p:ext uri="{BB962C8B-B14F-4D97-AF65-F5344CB8AC3E}">
        <p14:creationId xmlns:p14="http://schemas.microsoft.com/office/powerpoint/2010/main" val="3663967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多边开发银行的作用</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5669757"/>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美洲开发银行</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dirty="0"/>
              <a:t>美洲开发银行成立于</a:t>
            </a:r>
            <a:r>
              <a:rPr lang="en-US" altLang="zh-CN" sz="2000" dirty="0"/>
              <a:t>1959</a:t>
            </a:r>
            <a:r>
              <a:rPr lang="zh-CN" altLang="en-US" sz="2000" dirty="0"/>
              <a:t>年，是世界上最早成立的区域性多边开发银行。美开行主要提供贷款及技术援助给拉丁美洲和加勒比地区的成员国政府和企业，旨在促进区域内成员国的经济社会发展。</a:t>
            </a:r>
            <a:endParaRPr lang="en-US" altLang="zh-CN" sz="2000" dirty="0"/>
          </a:p>
          <a:p>
            <a:pPr marL="800100" lvl="1" indent="-342900">
              <a:lnSpc>
                <a:spcPct val="150000"/>
              </a:lnSpc>
              <a:buFont typeface="Wingdings" panose="05000000000000000000" pitchFamily="2" charset="2"/>
              <a:buChar char="n"/>
              <a:defRPr/>
            </a:pPr>
            <a:r>
              <a:rPr lang="zh-CN" altLang="en-US" sz="2000" dirty="0"/>
              <a:t>美开行在其“</a:t>
            </a:r>
            <a:r>
              <a:rPr lang="en-US" altLang="zh-CN" sz="2000" dirty="0"/>
              <a:t>2025 </a:t>
            </a:r>
            <a:r>
              <a:rPr lang="zh-CN" altLang="en-US" sz="2000" dirty="0"/>
              <a:t>愿景”中提出的五个明确目标之一，就是帮助其各成员国增强减缓和适应气候变化的能力。美开行承诺在未来将通过一揽子投资计划帮助拉丁美洲和加勒比地区落实其大量的气候融资需求以应对气候变化的物理与转型风险。</a:t>
            </a:r>
            <a:endParaRPr lang="en-US" altLang="zh-CN" sz="2000" dirty="0"/>
          </a:p>
          <a:p>
            <a:pPr marL="800100" lvl="1" indent="-342900">
              <a:lnSpc>
                <a:spcPct val="150000"/>
              </a:lnSpc>
              <a:buFont typeface="Wingdings" panose="05000000000000000000" pitchFamily="2" charset="2"/>
              <a:buChar char="n"/>
              <a:defRPr/>
            </a:pPr>
            <a:r>
              <a:rPr lang="zh-CN" altLang="en-US" sz="2000" dirty="0"/>
              <a:t>此外，美开行还积极尝试运用公共部门资金和外部气候融资资金来撬动私营部门资本，支持更多私营企业积极发展气候相关项目。 </a:t>
            </a:r>
          </a:p>
          <a:p>
            <a:pPr marL="800100" lvl="1" indent="-342900">
              <a:lnSpc>
                <a:spcPct val="150000"/>
              </a:lnSpc>
              <a:buFont typeface="Wingdings" panose="05000000000000000000" pitchFamily="2" charset="2"/>
              <a:buChar char="n"/>
              <a:defRPr/>
            </a:pPr>
            <a:r>
              <a:rPr lang="zh-CN" altLang="en-US" sz="2000" dirty="0"/>
              <a:t>整体而言，美开行将大部分资金用于应对气候变化和可持续发展，将较容易受到气候变化影响的中南美洲地区作为主要融资对象，多数气候融资资金投向中低收入国家，且以公共部门为主。 </a:t>
            </a:r>
            <a:endParaRPr lang="en-US" altLang="zh-CN" sz="2000" dirty="0"/>
          </a:p>
        </p:txBody>
      </p:sp>
    </p:spTree>
    <p:extLst>
      <p:ext uri="{BB962C8B-B14F-4D97-AF65-F5344CB8AC3E}">
        <p14:creationId xmlns:p14="http://schemas.microsoft.com/office/powerpoint/2010/main" val="574769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p:txBody>
          <a:bodyPr/>
          <a:lstStyle/>
          <a:p>
            <a:r>
              <a:rPr lang="zh-CN" altLang="en-US" dirty="0"/>
              <a:t>主要内容</a:t>
            </a:r>
          </a:p>
        </p:txBody>
      </p:sp>
      <p:grpSp>
        <p:nvGrpSpPr>
          <p:cNvPr id="3" name="组合 2"/>
          <p:cNvGrpSpPr/>
          <p:nvPr/>
        </p:nvGrpSpPr>
        <p:grpSpPr>
          <a:xfrm>
            <a:off x="2515720" y="1804097"/>
            <a:ext cx="7147859" cy="3790951"/>
            <a:chOff x="660399" y="1736724"/>
            <a:chExt cx="7147859" cy="3790951"/>
          </a:xfrm>
        </p:grpSpPr>
        <p:cxnSp>
          <p:nvCxnSpPr>
            <p:cNvPr id="112" name="直接连接符 111">
              <a:extLst>
                <a:ext uri="{FF2B5EF4-FFF2-40B4-BE49-F238E27FC236}">
                  <a16:creationId xmlns:a16="http://schemas.microsoft.com/office/drawing/2014/main" id="{9AA86507-044D-49AE-9E3A-3ED56475D2FC}"/>
                </a:ext>
              </a:extLst>
            </p:cNvPr>
            <p:cNvCxnSpPr>
              <a:cxnSpLocks/>
            </p:cNvCxnSpPr>
            <p:nvPr/>
          </p:nvCxnSpPr>
          <p:spPr>
            <a:xfrm>
              <a:off x="2660773" y="3632201"/>
              <a:ext cx="1905886" cy="0"/>
            </a:xfrm>
            <a:prstGeom prst="line">
              <a:avLst/>
            </a:prstGeom>
            <a:ln>
              <a:solidFill>
                <a:schemeClr val="tx1">
                  <a:lumMod val="50000"/>
                  <a:lumOff val="50000"/>
                  <a:alpha val="50000"/>
                </a:schemeClr>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18" name="直接连接符 117">
              <a:extLst>
                <a:ext uri="{FF2B5EF4-FFF2-40B4-BE49-F238E27FC236}">
                  <a16:creationId xmlns:a16="http://schemas.microsoft.com/office/drawing/2014/main" id="{2FB15327-28B3-408E-B804-9D7D1EECBC98}"/>
                </a:ext>
              </a:extLst>
            </p:cNvPr>
            <p:cNvCxnSpPr>
              <a:cxnSpLocks/>
            </p:cNvCxnSpPr>
            <p:nvPr/>
          </p:nvCxnSpPr>
          <p:spPr>
            <a:xfrm>
              <a:off x="2469905" y="5114127"/>
              <a:ext cx="1905886" cy="1"/>
            </a:xfrm>
            <a:prstGeom prst="line">
              <a:avLst/>
            </a:prstGeom>
            <a:ln>
              <a:solidFill>
                <a:schemeClr val="tx1">
                  <a:lumMod val="50000"/>
                  <a:lumOff val="50000"/>
                  <a:alpha val="50000"/>
                </a:schemeClr>
              </a:solidFill>
              <a:headEnd type="oval" w="sm" len="sm"/>
            </a:ln>
          </p:spPr>
          <p:style>
            <a:lnRef idx="1">
              <a:schemeClr val="accent1"/>
            </a:lnRef>
            <a:fillRef idx="0">
              <a:schemeClr val="accent1"/>
            </a:fillRef>
            <a:effectRef idx="0">
              <a:schemeClr val="accent1"/>
            </a:effectRef>
            <a:fontRef idx="minor">
              <a:schemeClr val="tx1"/>
            </a:fontRef>
          </p:style>
        </p:cxnSp>
        <p:cxnSp>
          <p:nvCxnSpPr>
            <p:cNvPr id="115" name="直接连接符 114">
              <a:extLst>
                <a:ext uri="{FF2B5EF4-FFF2-40B4-BE49-F238E27FC236}">
                  <a16:creationId xmlns:a16="http://schemas.microsoft.com/office/drawing/2014/main" id="{6DF0785F-DE63-44B8-8B9E-5702E3BA8CAC}"/>
                </a:ext>
              </a:extLst>
            </p:cNvPr>
            <p:cNvCxnSpPr>
              <a:cxnSpLocks/>
            </p:cNvCxnSpPr>
            <p:nvPr/>
          </p:nvCxnSpPr>
          <p:spPr>
            <a:xfrm>
              <a:off x="2510614" y="2144851"/>
              <a:ext cx="1905886" cy="0"/>
            </a:xfrm>
            <a:prstGeom prst="line">
              <a:avLst/>
            </a:prstGeom>
            <a:ln>
              <a:solidFill>
                <a:schemeClr val="tx1">
                  <a:lumMod val="50000"/>
                  <a:lumOff val="50000"/>
                  <a:alpha val="50000"/>
                </a:schemeClr>
              </a:solidFill>
              <a:headEnd type="oval" w="sm" len="sm"/>
            </a:ln>
          </p:spPr>
          <p:style>
            <a:lnRef idx="1">
              <a:schemeClr val="accent1"/>
            </a:lnRef>
            <a:fillRef idx="0">
              <a:schemeClr val="accent1"/>
            </a:fillRef>
            <a:effectRef idx="0">
              <a:schemeClr val="accent1"/>
            </a:effectRef>
            <a:fontRef idx="minor">
              <a:schemeClr val="tx1"/>
            </a:fontRef>
          </p:style>
        </p:cxnSp>
        <p:cxnSp>
          <p:nvCxnSpPr>
            <p:cNvPr id="103" name="直接连接符 102">
              <a:extLst>
                <a:ext uri="{FF2B5EF4-FFF2-40B4-BE49-F238E27FC236}">
                  <a16:creationId xmlns:a16="http://schemas.microsoft.com/office/drawing/2014/main" id="{588C7862-CB2B-47DA-A788-7FC4C6EF8DD5}"/>
                </a:ext>
              </a:extLst>
            </p:cNvPr>
            <p:cNvCxnSpPr/>
            <p:nvPr/>
          </p:nvCxnSpPr>
          <p:spPr>
            <a:xfrm>
              <a:off x="6565718" y="2637794"/>
              <a:ext cx="0" cy="0"/>
            </a:xfrm>
            <a:prstGeom prst="line">
              <a:avLst/>
            </a:prstGeom>
            <a:ln>
              <a:solidFill>
                <a:schemeClr val="tx1">
                  <a:lumMod val="50000"/>
                  <a:lumOff val="50000"/>
                  <a:alpha val="50000"/>
                </a:schemeClr>
              </a:solidFill>
            </a:ln>
          </p:spPr>
          <p:style>
            <a:lnRef idx="1">
              <a:schemeClr val="accent1"/>
            </a:lnRef>
            <a:fillRef idx="0">
              <a:schemeClr val="accent1"/>
            </a:fillRef>
            <a:effectRef idx="0">
              <a:schemeClr val="accent1"/>
            </a:effectRef>
            <a:fontRef idx="minor">
              <a:schemeClr val="tx1"/>
            </a:fontRef>
          </p:style>
        </p:cxnSp>
        <p:sp>
          <p:nvSpPr>
            <p:cNvPr id="58" name="矩形: 圆角 57">
              <a:extLst>
                <a:ext uri="{FF2B5EF4-FFF2-40B4-BE49-F238E27FC236}">
                  <a16:creationId xmlns:a16="http://schemas.microsoft.com/office/drawing/2014/main" id="{7A7D2522-0758-4B6D-BB89-5202E2BFC3F7}"/>
                </a:ext>
              </a:extLst>
            </p:cNvPr>
            <p:cNvSpPr/>
            <p:nvPr/>
          </p:nvSpPr>
          <p:spPr>
            <a:xfrm flipH="1">
              <a:off x="660399" y="1736724"/>
              <a:ext cx="7147856" cy="825809"/>
            </a:xfrm>
            <a:prstGeom prst="roundRect">
              <a:avLst>
                <a:gd name="adj" fmla="val 50000"/>
              </a:avLst>
            </a:prstGeom>
            <a:gradFill>
              <a:gsLst>
                <a:gs pos="0">
                  <a:schemeClr val="accent1">
                    <a:lumMod val="60000"/>
                    <a:lumOff val="40000"/>
                  </a:schemeClr>
                </a:gs>
                <a:gs pos="60000">
                  <a:schemeClr val="accent1"/>
                </a:gs>
              </a:gsLst>
              <a:lin ang="2700000" scaled="0"/>
            </a:gradFill>
            <a:ln w="57150" cap="rnd">
              <a:noFill/>
              <a:prstDash val="solid"/>
              <a:round/>
            </a:ln>
            <a:effectLst>
              <a:outerShdw blurRad="762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en-US" altLang="zh-CN" sz="2400" b="1" dirty="0">
                  <a:solidFill>
                    <a:schemeClr val="bg1"/>
                  </a:solidFill>
                </a:rPr>
                <a:t> </a:t>
              </a:r>
              <a:endParaRPr lang="zh-CN" altLang="en-US" sz="2400" b="1" dirty="0">
                <a:solidFill>
                  <a:schemeClr val="bg1"/>
                </a:solidFill>
              </a:endParaRPr>
            </a:p>
          </p:txBody>
        </p:sp>
        <p:sp>
          <p:nvSpPr>
            <p:cNvPr id="59" name="任意多边形: 形状 58">
              <a:extLst>
                <a:ext uri="{FF2B5EF4-FFF2-40B4-BE49-F238E27FC236}">
                  <a16:creationId xmlns:a16="http://schemas.microsoft.com/office/drawing/2014/main" id="{23D5441C-7B67-464E-910C-EBC02062BFAE}"/>
                </a:ext>
              </a:extLst>
            </p:cNvPr>
            <p:cNvSpPr/>
            <p:nvPr/>
          </p:nvSpPr>
          <p:spPr>
            <a:xfrm>
              <a:off x="660400" y="1737924"/>
              <a:ext cx="1141591" cy="826108"/>
            </a:xfrm>
            <a:custGeom>
              <a:avLst/>
              <a:gdLst>
                <a:gd name="connsiteX0" fmla="*/ 533614 w 1474793"/>
                <a:gd name="connsiteY0" fmla="*/ 0 h 1067228"/>
                <a:gd name="connsiteX1" fmla="*/ 641156 w 1474793"/>
                <a:gd name="connsiteY1" fmla="*/ 10841 h 1067228"/>
                <a:gd name="connsiteX2" fmla="*/ 642850 w 1474793"/>
                <a:gd name="connsiteY2" fmla="*/ 11367 h 1067228"/>
                <a:gd name="connsiteX3" fmla="*/ 643605 w 1474793"/>
                <a:gd name="connsiteY3" fmla="*/ 10579 h 1067228"/>
                <a:gd name="connsiteX4" fmla="*/ 730860 w 1474793"/>
                <a:gd name="connsiteY4" fmla="*/ 36748 h 1067228"/>
                <a:gd name="connsiteX5" fmla="*/ 741010 w 1474793"/>
                <a:gd name="connsiteY5" fmla="*/ 41837 h 1067228"/>
                <a:gd name="connsiteX6" fmla="*/ 741321 w 1474793"/>
                <a:gd name="connsiteY6" fmla="*/ 41934 h 1067228"/>
                <a:gd name="connsiteX7" fmla="*/ 742759 w 1474793"/>
                <a:gd name="connsiteY7" fmla="*/ 42714 h 1067228"/>
                <a:gd name="connsiteX8" fmla="*/ 811100 w 1474793"/>
                <a:gd name="connsiteY8" fmla="*/ 76983 h 1067228"/>
                <a:gd name="connsiteX9" fmla="*/ 825702 w 1474793"/>
                <a:gd name="connsiteY9" fmla="*/ 87735 h 1067228"/>
                <a:gd name="connsiteX10" fmla="*/ 831963 w 1474793"/>
                <a:gd name="connsiteY10" fmla="*/ 91133 h 1067228"/>
                <a:gd name="connsiteX11" fmla="*/ 845602 w 1474793"/>
                <a:gd name="connsiteY11" fmla="*/ 102387 h 1067228"/>
                <a:gd name="connsiteX12" fmla="*/ 882900 w 1474793"/>
                <a:gd name="connsiteY12" fmla="*/ 129847 h 1067228"/>
                <a:gd name="connsiteX13" fmla="*/ 898739 w 1474793"/>
                <a:gd name="connsiteY13" fmla="*/ 146228 h 1067228"/>
                <a:gd name="connsiteX14" fmla="*/ 910936 w 1474793"/>
                <a:gd name="connsiteY14" fmla="*/ 156292 h 1067228"/>
                <a:gd name="connsiteX15" fmla="*/ 925281 w 1474793"/>
                <a:gd name="connsiteY15" fmla="*/ 173678 h 1067228"/>
                <a:gd name="connsiteX16" fmla="*/ 944837 w 1474793"/>
                <a:gd name="connsiteY16" fmla="*/ 193903 h 1067228"/>
                <a:gd name="connsiteX17" fmla="*/ 959019 w 1474793"/>
                <a:gd name="connsiteY17" fmla="*/ 214569 h 1067228"/>
                <a:gd name="connsiteX18" fmla="*/ 976095 w 1474793"/>
                <a:gd name="connsiteY18" fmla="*/ 235265 h 1067228"/>
                <a:gd name="connsiteX19" fmla="*/ 986966 w 1474793"/>
                <a:gd name="connsiteY19" fmla="*/ 255294 h 1067228"/>
                <a:gd name="connsiteX20" fmla="*/ 995488 w 1474793"/>
                <a:gd name="connsiteY20" fmla="*/ 267712 h 1067228"/>
                <a:gd name="connsiteX21" fmla="*/ 1005676 w 1474793"/>
                <a:gd name="connsiteY21" fmla="*/ 289764 h 1067228"/>
                <a:gd name="connsiteX22" fmla="*/ 1025294 w 1474793"/>
                <a:gd name="connsiteY22" fmla="*/ 325907 h 1067228"/>
                <a:gd name="connsiteX23" fmla="*/ 1031274 w 1474793"/>
                <a:gd name="connsiteY23" fmla="*/ 345171 h 1067228"/>
                <a:gd name="connsiteX24" fmla="*/ 1033430 w 1474793"/>
                <a:gd name="connsiteY24" fmla="*/ 349838 h 1067228"/>
                <a:gd name="connsiteX25" fmla="*/ 1037839 w 1474793"/>
                <a:gd name="connsiteY25" fmla="*/ 366321 h 1067228"/>
                <a:gd name="connsiteX26" fmla="*/ 1056387 w 1474793"/>
                <a:gd name="connsiteY26" fmla="*/ 426072 h 1067228"/>
                <a:gd name="connsiteX27" fmla="*/ 1067228 w 1474793"/>
                <a:gd name="connsiteY27" fmla="*/ 533614 h 1067228"/>
                <a:gd name="connsiteX28" fmla="*/ 1065078 w 1474793"/>
                <a:gd name="connsiteY28" fmla="*/ 554940 h 1067228"/>
                <a:gd name="connsiteX29" fmla="*/ 1064327 w 1474793"/>
                <a:gd name="connsiteY29" fmla="*/ 594320 h 1067228"/>
                <a:gd name="connsiteX30" fmla="*/ 1347937 w 1474793"/>
                <a:gd name="connsiteY30" fmla="*/ 1034890 h 1067228"/>
                <a:gd name="connsiteX31" fmla="*/ 1410642 w 1474793"/>
                <a:gd name="connsiteY31" fmla="*/ 1053546 h 1067228"/>
                <a:gd name="connsiteX32" fmla="*/ 1474793 w 1474793"/>
                <a:gd name="connsiteY32" fmla="*/ 1066843 h 1067228"/>
                <a:gd name="connsiteX33" fmla="*/ 542300 w 1474793"/>
                <a:gd name="connsiteY33" fmla="*/ 1066843 h 1067228"/>
                <a:gd name="connsiteX34" fmla="*/ 539867 w 1474793"/>
                <a:gd name="connsiteY34" fmla="*/ 1066598 h 1067228"/>
                <a:gd name="connsiteX35" fmla="*/ 533614 w 1474793"/>
                <a:gd name="connsiteY35" fmla="*/ 1067228 h 1067228"/>
                <a:gd name="connsiteX36" fmla="*/ 0 w 1474793"/>
                <a:gd name="connsiteY36" fmla="*/ 533614 h 1067228"/>
                <a:gd name="connsiteX37" fmla="*/ 533614 w 1474793"/>
                <a:gd name="connsiteY37" fmla="*/ 0 h 106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474793" h="1067228">
                  <a:moveTo>
                    <a:pt x="533614" y="0"/>
                  </a:moveTo>
                  <a:cubicBezTo>
                    <a:pt x="570452" y="0"/>
                    <a:pt x="606419" y="3733"/>
                    <a:pt x="641156" y="10841"/>
                  </a:cubicBezTo>
                  <a:lnTo>
                    <a:pt x="642850" y="11367"/>
                  </a:lnTo>
                  <a:lnTo>
                    <a:pt x="643605" y="10579"/>
                  </a:lnTo>
                  <a:cubicBezTo>
                    <a:pt x="673701" y="16798"/>
                    <a:pt x="702865" y="25601"/>
                    <a:pt x="730860" y="36748"/>
                  </a:cubicBezTo>
                  <a:lnTo>
                    <a:pt x="741010" y="41837"/>
                  </a:lnTo>
                  <a:lnTo>
                    <a:pt x="741321" y="41934"/>
                  </a:lnTo>
                  <a:lnTo>
                    <a:pt x="742759" y="42714"/>
                  </a:lnTo>
                  <a:lnTo>
                    <a:pt x="811100" y="76983"/>
                  </a:lnTo>
                  <a:lnTo>
                    <a:pt x="825702" y="87735"/>
                  </a:lnTo>
                  <a:lnTo>
                    <a:pt x="831963" y="91133"/>
                  </a:lnTo>
                  <a:lnTo>
                    <a:pt x="845602" y="102387"/>
                  </a:lnTo>
                  <a:lnTo>
                    <a:pt x="882900" y="129847"/>
                  </a:lnTo>
                  <a:lnTo>
                    <a:pt x="898739" y="146228"/>
                  </a:lnTo>
                  <a:lnTo>
                    <a:pt x="910936" y="156292"/>
                  </a:lnTo>
                  <a:lnTo>
                    <a:pt x="925281" y="173678"/>
                  </a:lnTo>
                  <a:lnTo>
                    <a:pt x="944837" y="193903"/>
                  </a:lnTo>
                  <a:lnTo>
                    <a:pt x="959019" y="214569"/>
                  </a:lnTo>
                  <a:lnTo>
                    <a:pt x="976095" y="235265"/>
                  </a:lnTo>
                  <a:lnTo>
                    <a:pt x="986966" y="255294"/>
                  </a:lnTo>
                  <a:lnTo>
                    <a:pt x="995488" y="267712"/>
                  </a:lnTo>
                  <a:lnTo>
                    <a:pt x="1005676" y="289764"/>
                  </a:lnTo>
                  <a:lnTo>
                    <a:pt x="1025294" y="325907"/>
                  </a:lnTo>
                  <a:lnTo>
                    <a:pt x="1031274" y="345171"/>
                  </a:lnTo>
                  <a:lnTo>
                    <a:pt x="1033430" y="349838"/>
                  </a:lnTo>
                  <a:lnTo>
                    <a:pt x="1037839" y="366321"/>
                  </a:lnTo>
                  <a:lnTo>
                    <a:pt x="1056387" y="426072"/>
                  </a:lnTo>
                  <a:cubicBezTo>
                    <a:pt x="1063495" y="460809"/>
                    <a:pt x="1067228" y="496776"/>
                    <a:pt x="1067228" y="533614"/>
                  </a:cubicBezTo>
                  <a:lnTo>
                    <a:pt x="1065078" y="554940"/>
                  </a:lnTo>
                  <a:lnTo>
                    <a:pt x="1064327" y="594320"/>
                  </a:lnTo>
                  <a:cubicBezTo>
                    <a:pt x="1060491" y="737511"/>
                    <a:pt x="1069636" y="930381"/>
                    <a:pt x="1347937" y="1034890"/>
                  </a:cubicBezTo>
                  <a:cubicBezTo>
                    <a:pt x="1365331" y="1041421"/>
                    <a:pt x="1386419" y="1047630"/>
                    <a:pt x="1410642" y="1053546"/>
                  </a:cubicBezTo>
                  <a:lnTo>
                    <a:pt x="1474793" y="1066843"/>
                  </a:lnTo>
                  <a:lnTo>
                    <a:pt x="542300" y="1066843"/>
                  </a:lnTo>
                  <a:lnTo>
                    <a:pt x="539867" y="1066598"/>
                  </a:lnTo>
                  <a:lnTo>
                    <a:pt x="533614" y="1067228"/>
                  </a:lnTo>
                  <a:cubicBezTo>
                    <a:pt x="238907" y="1067228"/>
                    <a:pt x="0" y="828321"/>
                    <a:pt x="0" y="533614"/>
                  </a:cubicBezTo>
                  <a:cubicBezTo>
                    <a:pt x="0" y="238907"/>
                    <a:pt x="238907" y="0"/>
                    <a:pt x="533614" y="0"/>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dirty="0"/>
            </a:p>
          </p:txBody>
        </p:sp>
        <p:sp>
          <p:nvSpPr>
            <p:cNvPr id="63" name="文本框 62">
              <a:extLst>
                <a:ext uri="{FF2B5EF4-FFF2-40B4-BE49-F238E27FC236}">
                  <a16:creationId xmlns:a16="http://schemas.microsoft.com/office/drawing/2014/main" id="{1E30564B-F1B3-42EA-AA6D-C2CCF37FFF17}"/>
                </a:ext>
              </a:extLst>
            </p:cNvPr>
            <p:cNvSpPr txBox="1"/>
            <p:nvPr/>
          </p:nvSpPr>
          <p:spPr>
            <a:xfrm>
              <a:off x="1731153" y="1944796"/>
              <a:ext cx="5279247" cy="461665"/>
            </a:xfrm>
            <a:prstGeom prst="rect">
              <a:avLst/>
            </a:prstGeom>
            <a:noFill/>
          </p:spPr>
          <p:txBody>
            <a:bodyPr wrap="square" rtlCol="0">
              <a:spAutoFit/>
            </a:bodyPr>
            <a:lstStyle/>
            <a:p>
              <a:r>
                <a:rPr kumimoji="0" lang="zh-CN" altLang="en-US"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rPr>
                <a:t>企业气候融资方式</a:t>
              </a:r>
            </a:p>
          </p:txBody>
        </p:sp>
        <p:sp>
          <p:nvSpPr>
            <p:cNvPr id="61" name="文本框 60">
              <a:extLst>
                <a:ext uri="{FF2B5EF4-FFF2-40B4-BE49-F238E27FC236}">
                  <a16:creationId xmlns:a16="http://schemas.microsoft.com/office/drawing/2014/main" id="{D99B6B23-21E9-423C-9B8E-BC1689CECA99}"/>
                </a:ext>
              </a:extLst>
            </p:cNvPr>
            <p:cNvSpPr txBox="1"/>
            <p:nvPr/>
          </p:nvSpPr>
          <p:spPr>
            <a:xfrm>
              <a:off x="743758" y="1888018"/>
              <a:ext cx="639920" cy="584775"/>
            </a:xfrm>
            <a:prstGeom prst="rect">
              <a:avLst/>
            </a:prstGeom>
            <a:noFill/>
          </p:spPr>
          <p:txBody>
            <a:bodyPr wrap="none" rtlCol="0">
              <a:spAutoFit/>
            </a:bodyPr>
            <a:lstStyle/>
            <a:p>
              <a:pPr algn="ctr"/>
              <a:r>
                <a:rPr lang="en-US" altLang="zh-CN" sz="3200" b="1" dirty="0">
                  <a:solidFill>
                    <a:srgbClr val="FFFFFF"/>
                  </a:solidFill>
                  <a:latin typeface="Arial" panose="020B0604020202020204" pitchFamily="34" charset="0"/>
                  <a:ea typeface="微软雅黑" panose="020B0503020204020204" pitchFamily="34" charset="-122"/>
                </a:rPr>
                <a:t>01</a:t>
              </a:r>
              <a:endParaRPr lang="zh-CN" altLang="en-US" sz="3200" b="1" dirty="0">
                <a:solidFill>
                  <a:srgbClr val="FFFFFF"/>
                </a:solidFill>
                <a:latin typeface="Arial" panose="020B0604020202020204" pitchFamily="34" charset="0"/>
                <a:ea typeface="微软雅黑" panose="020B0503020204020204" pitchFamily="34" charset="-122"/>
              </a:endParaRPr>
            </a:p>
          </p:txBody>
        </p:sp>
        <p:sp>
          <p:nvSpPr>
            <p:cNvPr id="45" name="矩形: 圆角 44">
              <a:extLst>
                <a:ext uri="{FF2B5EF4-FFF2-40B4-BE49-F238E27FC236}">
                  <a16:creationId xmlns:a16="http://schemas.microsoft.com/office/drawing/2014/main" id="{3CF0CABA-7EA9-451D-B0DF-45BA2A3B0570}"/>
                </a:ext>
              </a:extLst>
            </p:cNvPr>
            <p:cNvSpPr/>
            <p:nvPr/>
          </p:nvSpPr>
          <p:spPr>
            <a:xfrm flipH="1">
              <a:off x="660399" y="3218546"/>
              <a:ext cx="7147859" cy="825809"/>
            </a:xfrm>
            <a:prstGeom prst="roundRect">
              <a:avLst>
                <a:gd name="adj" fmla="val 50000"/>
              </a:avLst>
            </a:prstGeom>
            <a:gradFill>
              <a:gsLst>
                <a:gs pos="0">
                  <a:schemeClr val="accent3">
                    <a:lumMod val="60000"/>
                    <a:lumOff val="40000"/>
                  </a:schemeClr>
                </a:gs>
                <a:gs pos="60000">
                  <a:schemeClr val="accent3"/>
                </a:gs>
              </a:gsLst>
              <a:lin ang="2700000" scaled="0"/>
            </a:gradFill>
            <a:ln w="57150" cap="rnd">
              <a:noFill/>
              <a:prstDash val="solid"/>
              <a:round/>
            </a:ln>
            <a:effectLst>
              <a:outerShdw blurRad="76200" dist="50800" dir="5400000" algn="ctr" rotWithShape="0">
                <a:schemeClr val="accent3">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en-US" altLang="zh-CN" sz="2400" b="1" dirty="0">
                  <a:solidFill>
                    <a:schemeClr val="bg1"/>
                  </a:solidFill>
                </a:rPr>
                <a:t> </a:t>
              </a:r>
              <a:endParaRPr lang="zh-CN" altLang="en-US" sz="2400" b="1" dirty="0">
                <a:solidFill>
                  <a:schemeClr val="bg1"/>
                </a:solidFill>
              </a:endParaRPr>
            </a:p>
          </p:txBody>
        </p:sp>
        <p:sp>
          <p:nvSpPr>
            <p:cNvPr id="46" name="任意多边形: 形状 45">
              <a:extLst>
                <a:ext uri="{FF2B5EF4-FFF2-40B4-BE49-F238E27FC236}">
                  <a16:creationId xmlns:a16="http://schemas.microsoft.com/office/drawing/2014/main" id="{E8C8AA4C-B8F7-439B-9FCB-4238DF14C504}"/>
                </a:ext>
              </a:extLst>
            </p:cNvPr>
            <p:cNvSpPr/>
            <p:nvPr/>
          </p:nvSpPr>
          <p:spPr>
            <a:xfrm>
              <a:off x="660400" y="3219746"/>
              <a:ext cx="1141591" cy="826108"/>
            </a:xfrm>
            <a:custGeom>
              <a:avLst/>
              <a:gdLst>
                <a:gd name="connsiteX0" fmla="*/ 533614 w 1474793"/>
                <a:gd name="connsiteY0" fmla="*/ 0 h 1067228"/>
                <a:gd name="connsiteX1" fmla="*/ 641156 w 1474793"/>
                <a:gd name="connsiteY1" fmla="*/ 10841 h 1067228"/>
                <a:gd name="connsiteX2" fmla="*/ 642850 w 1474793"/>
                <a:gd name="connsiteY2" fmla="*/ 11367 h 1067228"/>
                <a:gd name="connsiteX3" fmla="*/ 643605 w 1474793"/>
                <a:gd name="connsiteY3" fmla="*/ 10579 h 1067228"/>
                <a:gd name="connsiteX4" fmla="*/ 730860 w 1474793"/>
                <a:gd name="connsiteY4" fmla="*/ 36748 h 1067228"/>
                <a:gd name="connsiteX5" fmla="*/ 741010 w 1474793"/>
                <a:gd name="connsiteY5" fmla="*/ 41837 h 1067228"/>
                <a:gd name="connsiteX6" fmla="*/ 741321 w 1474793"/>
                <a:gd name="connsiteY6" fmla="*/ 41934 h 1067228"/>
                <a:gd name="connsiteX7" fmla="*/ 742759 w 1474793"/>
                <a:gd name="connsiteY7" fmla="*/ 42714 h 1067228"/>
                <a:gd name="connsiteX8" fmla="*/ 811100 w 1474793"/>
                <a:gd name="connsiteY8" fmla="*/ 76983 h 1067228"/>
                <a:gd name="connsiteX9" fmla="*/ 825702 w 1474793"/>
                <a:gd name="connsiteY9" fmla="*/ 87735 h 1067228"/>
                <a:gd name="connsiteX10" fmla="*/ 831963 w 1474793"/>
                <a:gd name="connsiteY10" fmla="*/ 91133 h 1067228"/>
                <a:gd name="connsiteX11" fmla="*/ 845602 w 1474793"/>
                <a:gd name="connsiteY11" fmla="*/ 102387 h 1067228"/>
                <a:gd name="connsiteX12" fmla="*/ 882900 w 1474793"/>
                <a:gd name="connsiteY12" fmla="*/ 129847 h 1067228"/>
                <a:gd name="connsiteX13" fmla="*/ 898739 w 1474793"/>
                <a:gd name="connsiteY13" fmla="*/ 146228 h 1067228"/>
                <a:gd name="connsiteX14" fmla="*/ 910936 w 1474793"/>
                <a:gd name="connsiteY14" fmla="*/ 156292 h 1067228"/>
                <a:gd name="connsiteX15" fmla="*/ 925281 w 1474793"/>
                <a:gd name="connsiteY15" fmla="*/ 173678 h 1067228"/>
                <a:gd name="connsiteX16" fmla="*/ 944837 w 1474793"/>
                <a:gd name="connsiteY16" fmla="*/ 193903 h 1067228"/>
                <a:gd name="connsiteX17" fmla="*/ 959019 w 1474793"/>
                <a:gd name="connsiteY17" fmla="*/ 214569 h 1067228"/>
                <a:gd name="connsiteX18" fmla="*/ 976095 w 1474793"/>
                <a:gd name="connsiteY18" fmla="*/ 235265 h 1067228"/>
                <a:gd name="connsiteX19" fmla="*/ 986966 w 1474793"/>
                <a:gd name="connsiteY19" fmla="*/ 255294 h 1067228"/>
                <a:gd name="connsiteX20" fmla="*/ 995488 w 1474793"/>
                <a:gd name="connsiteY20" fmla="*/ 267712 h 1067228"/>
                <a:gd name="connsiteX21" fmla="*/ 1005676 w 1474793"/>
                <a:gd name="connsiteY21" fmla="*/ 289764 h 1067228"/>
                <a:gd name="connsiteX22" fmla="*/ 1025294 w 1474793"/>
                <a:gd name="connsiteY22" fmla="*/ 325907 h 1067228"/>
                <a:gd name="connsiteX23" fmla="*/ 1031274 w 1474793"/>
                <a:gd name="connsiteY23" fmla="*/ 345171 h 1067228"/>
                <a:gd name="connsiteX24" fmla="*/ 1033430 w 1474793"/>
                <a:gd name="connsiteY24" fmla="*/ 349838 h 1067228"/>
                <a:gd name="connsiteX25" fmla="*/ 1037839 w 1474793"/>
                <a:gd name="connsiteY25" fmla="*/ 366321 h 1067228"/>
                <a:gd name="connsiteX26" fmla="*/ 1056387 w 1474793"/>
                <a:gd name="connsiteY26" fmla="*/ 426072 h 1067228"/>
                <a:gd name="connsiteX27" fmla="*/ 1067228 w 1474793"/>
                <a:gd name="connsiteY27" fmla="*/ 533614 h 1067228"/>
                <a:gd name="connsiteX28" fmla="*/ 1065078 w 1474793"/>
                <a:gd name="connsiteY28" fmla="*/ 554940 h 1067228"/>
                <a:gd name="connsiteX29" fmla="*/ 1064327 w 1474793"/>
                <a:gd name="connsiteY29" fmla="*/ 594320 h 1067228"/>
                <a:gd name="connsiteX30" fmla="*/ 1347937 w 1474793"/>
                <a:gd name="connsiteY30" fmla="*/ 1034890 h 1067228"/>
                <a:gd name="connsiteX31" fmla="*/ 1410642 w 1474793"/>
                <a:gd name="connsiteY31" fmla="*/ 1053546 h 1067228"/>
                <a:gd name="connsiteX32" fmla="*/ 1474793 w 1474793"/>
                <a:gd name="connsiteY32" fmla="*/ 1066843 h 1067228"/>
                <a:gd name="connsiteX33" fmla="*/ 542300 w 1474793"/>
                <a:gd name="connsiteY33" fmla="*/ 1066843 h 1067228"/>
                <a:gd name="connsiteX34" fmla="*/ 539867 w 1474793"/>
                <a:gd name="connsiteY34" fmla="*/ 1066598 h 1067228"/>
                <a:gd name="connsiteX35" fmla="*/ 533614 w 1474793"/>
                <a:gd name="connsiteY35" fmla="*/ 1067228 h 1067228"/>
                <a:gd name="connsiteX36" fmla="*/ 0 w 1474793"/>
                <a:gd name="connsiteY36" fmla="*/ 533614 h 1067228"/>
                <a:gd name="connsiteX37" fmla="*/ 533614 w 1474793"/>
                <a:gd name="connsiteY37" fmla="*/ 0 h 106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474793" h="1067228">
                  <a:moveTo>
                    <a:pt x="533614" y="0"/>
                  </a:moveTo>
                  <a:cubicBezTo>
                    <a:pt x="570452" y="0"/>
                    <a:pt x="606419" y="3733"/>
                    <a:pt x="641156" y="10841"/>
                  </a:cubicBezTo>
                  <a:lnTo>
                    <a:pt x="642850" y="11367"/>
                  </a:lnTo>
                  <a:lnTo>
                    <a:pt x="643605" y="10579"/>
                  </a:lnTo>
                  <a:cubicBezTo>
                    <a:pt x="673701" y="16798"/>
                    <a:pt x="702865" y="25601"/>
                    <a:pt x="730860" y="36748"/>
                  </a:cubicBezTo>
                  <a:lnTo>
                    <a:pt x="741010" y="41837"/>
                  </a:lnTo>
                  <a:lnTo>
                    <a:pt x="741321" y="41934"/>
                  </a:lnTo>
                  <a:lnTo>
                    <a:pt x="742759" y="42714"/>
                  </a:lnTo>
                  <a:lnTo>
                    <a:pt x="811100" y="76983"/>
                  </a:lnTo>
                  <a:lnTo>
                    <a:pt x="825702" y="87735"/>
                  </a:lnTo>
                  <a:lnTo>
                    <a:pt x="831963" y="91133"/>
                  </a:lnTo>
                  <a:lnTo>
                    <a:pt x="845602" y="102387"/>
                  </a:lnTo>
                  <a:lnTo>
                    <a:pt x="882900" y="129847"/>
                  </a:lnTo>
                  <a:lnTo>
                    <a:pt x="898739" y="146228"/>
                  </a:lnTo>
                  <a:lnTo>
                    <a:pt x="910936" y="156292"/>
                  </a:lnTo>
                  <a:lnTo>
                    <a:pt x="925281" y="173678"/>
                  </a:lnTo>
                  <a:lnTo>
                    <a:pt x="944837" y="193903"/>
                  </a:lnTo>
                  <a:lnTo>
                    <a:pt x="959019" y="214569"/>
                  </a:lnTo>
                  <a:lnTo>
                    <a:pt x="976095" y="235265"/>
                  </a:lnTo>
                  <a:lnTo>
                    <a:pt x="986966" y="255294"/>
                  </a:lnTo>
                  <a:lnTo>
                    <a:pt x="995488" y="267712"/>
                  </a:lnTo>
                  <a:lnTo>
                    <a:pt x="1005676" y="289764"/>
                  </a:lnTo>
                  <a:lnTo>
                    <a:pt x="1025294" y="325907"/>
                  </a:lnTo>
                  <a:lnTo>
                    <a:pt x="1031274" y="345171"/>
                  </a:lnTo>
                  <a:lnTo>
                    <a:pt x="1033430" y="349838"/>
                  </a:lnTo>
                  <a:lnTo>
                    <a:pt x="1037839" y="366321"/>
                  </a:lnTo>
                  <a:lnTo>
                    <a:pt x="1056387" y="426072"/>
                  </a:lnTo>
                  <a:cubicBezTo>
                    <a:pt x="1063495" y="460809"/>
                    <a:pt x="1067228" y="496776"/>
                    <a:pt x="1067228" y="533614"/>
                  </a:cubicBezTo>
                  <a:lnTo>
                    <a:pt x="1065078" y="554940"/>
                  </a:lnTo>
                  <a:lnTo>
                    <a:pt x="1064327" y="594320"/>
                  </a:lnTo>
                  <a:cubicBezTo>
                    <a:pt x="1060491" y="737511"/>
                    <a:pt x="1069636" y="930381"/>
                    <a:pt x="1347937" y="1034890"/>
                  </a:cubicBezTo>
                  <a:cubicBezTo>
                    <a:pt x="1365331" y="1041421"/>
                    <a:pt x="1386419" y="1047630"/>
                    <a:pt x="1410642" y="1053546"/>
                  </a:cubicBezTo>
                  <a:lnTo>
                    <a:pt x="1474793" y="1066843"/>
                  </a:lnTo>
                  <a:lnTo>
                    <a:pt x="542300" y="1066843"/>
                  </a:lnTo>
                  <a:lnTo>
                    <a:pt x="539867" y="1066598"/>
                  </a:lnTo>
                  <a:lnTo>
                    <a:pt x="533614" y="1067228"/>
                  </a:lnTo>
                  <a:cubicBezTo>
                    <a:pt x="238907" y="1067228"/>
                    <a:pt x="0" y="828321"/>
                    <a:pt x="0" y="533614"/>
                  </a:cubicBezTo>
                  <a:cubicBezTo>
                    <a:pt x="0" y="238907"/>
                    <a:pt x="238907" y="0"/>
                    <a:pt x="533614" y="0"/>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dirty="0"/>
            </a:p>
          </p:txBody>
        </p:sp>
        <p:sp>
          <p:nvSpPr>
            <p:cNvPr id="49" name="文本框 48">
              <a:extLst>
                <a:ext uri="{FF2B5EF4-FFF2-40B4-BE49-F238E27FC236}">
                  <a16:creationId xmlns:a16="http://schemas.microsoft.com/office/drawing/2014/main" id="{29E1A55B-F51C-4665-8F74-BE1CCE8B1A5B}"/>
                </a:ext>
              </a:extLst>
            </p:cNvPr>
            <p:cNvSpPr txBox="1"/>
            <p:nvPr/>
          </p:nvSpPr>
          <p:spPr>
            <a:xfrm>
              <a:off x="1731153" y="3378502"/>
              <a:ext cx="4580000" cy="461665"/>
            </a:xfrm>
            <a:prstGeom prst="rect">
              <a:avLst/>
            </a:prstGeom>
            <a:noFill/>
          </p:spPr>
          <p:txBody>
            <a:bodyPr wrap="square" rtlCol="0">
              <a:spAutoFit/>
            </a:bodyPr>
            <a:lstStyle/>
            <a:p>
              <a:r>
                <a:rPr lang="zh-CN" altLang="en-US" sz="2400" b="1" dirty="0">
                  <a:solidFill>
                    <a:srgbClr val="FFFFFF"/>
                  </a:solidFill>
                  <a:latin typeface="Arial" panose="020B0604020202020204" pitchFamily="34" charset="0"/>
                  <a:ea typeface="微软雅黑" panose="020B0503020204020204" pitchFamily="34" charset="-122"/>
                </a:rPr>
                <a:t>企业气候融资风险</a:t>
              </a:r>
            </a:p>
          </p:txBody>
        </p:sp>
        <p:sp>
          <p:nvSpPr>
            <p:cNvPr id="48" name="文本框 47">
              <a:extLst>
                <a:ext uri="{FF2B5EF4-FFF2-40B4-BE49-F238E27FC236}">
                  <a16:creationId xmlns:a16="http://schemas.microsoft.com/office/drawing/2014/main" id="{79AD4E20-9AFB-4B45-B318-DED8F429508D}"/>
                </a:ext>
              </a:extLst>
            </p:cNvPr>
            <p:cNvSpPr txBox="1"/>
            <p:nvPr/>
          </p:nvSpPr>
          <p:spPr>
            <a:xfrm>
              <a:off x="743757" y="3369840"/>
              <a:ext cx="639920" cy="584775"/>
            </a:xfrm>
            <a:prstGeom prst="rect">
              <a:avLst/>
            </a:prstGeom>
            <a:noFill/>
          </p:spPr>
          <p:txBody>
            <a:bodyPr wrap="none" rtlCol="0">
              <a:spAutoFit/>
            </a:bodyPr>
            <a:lstStyle/>
            <a:p>
              <a:pPr algn="ctr"/>
              <a:r>
                <a:rPr lang="en-US" altLang="zh-CN" sz="3200" b="1" dirty="0">
                  <a:solidFill>
                    <a:srgbClr val="FFFFFF"/>
                  </a:solidFill>
                  <a:latin typeface="Arial" panose="020B0604020202020204" pitchFamily="34" charset="0"/>
                  <a:ea typeface="微软雅黑" panose="020B0503020204020204" pitchFamily="34" charset="-122"/>
                </a:rPr>
                <a:t>02</a:t>
              </a:r>
              <a:endParaRPr lang="zh-CN" altLang="en-US" sz="3200" b="1" dirty="0">
                <a:solidFill>
                  <a:srgbClr val="FFFFFF"/>
                </a:solidFill>
                <a:latin typeface="Arial" panose="020B0604020202020204" pitchFamily="34" charset="0"/>
                <a:ea typeface="微软雅黑" panose="020B0503020204020204" pitchFamily="34" charset="-122"/>
              </a:endParaRPr>
            </a:p>
          </p:txBody>
        </p:sp>
        <p:sp>
          <p:nvSpPr>
            <p:cNvPr id="67" name="矩形: 圆角 66">
              <a:extLst>
                <a:ext uri="{FF2B5EF4-FFF2-40B4-BE49-F238E27FC236}">
                  <a16:creationId xmlns:a16="http://schemas.microsoft.com/office/drawing/2014/main" id="{6C4C27C9-32EA-4058-83F5-95C8B4AFB7BC}"/>
                </a:ext>
              </a:extLst>
            </p:cNvPr>
            <p:cNvSpPr/>
            <p:nvPr/>
          </p:nvSpPr>
          <p:spPr>
            <a:xfrm flipH="1">
              <a:off x="660399" y="4700367"/>
              <a:ext cx="7147857" cy="825809"/>
            </a:xfrm>
            <a:prstGeom prst="roundRect">
              <a:avLst>
                <a:gd name="adj" fmla="val 50000"/>
              </a:avLst>
            </a:prstGeom>
            <a:gradFill>
              <a:gsLst>
                <a:gs pos="0">
                  <a:schemeClr val="accent1">
                    <a:lumMod val="60000"/>
                    <a:lumOff val="40000"/>
                  </a:schemeClr>
                </a:gs>
                <a:gs pos="60000">
                  <a:schemeClr val="accent1"/>
                </a:gs>
              </a:gsLst>
              <a:lin ang="2700000" scaled="0"/>
            </a:gradFill>
            <a:ln w="57150" cap="rnd">
              <a:noFill/>
              <a:prstDash val="solid"/>
              <a:round/>
            </a:ln>
            <a:effectLst>
              <a:outerShdw blurRad="762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en-US" altLang="zh-CN" sz="2400" b="1" dirty="0">
                  <a:solidFill>
                    <a:schemeClr val="bg1"/>
                  </a:solidFill>
                </a:rPr>
                <a:t> </a:t>
              </a:r>
              <a:endParaRPr lang="zh-CN" altLang="en-US" sz="2400" b="1" dirty="0">
                <a:solidFill>
                  <a:schemeClr val="bg1"/>
                </a:solidFill>
              </a:endParaRPr>
            </a:p>
          </p:txBody>
        </p:sp>
        <p:sp>
          <p:nvSpPr>
            <p:cNvPr id="68" name="任意多边形: 形状 67">
              <a:extLst>
                <a:ext uri="{FF2B5EF4-FFF2-40B4-BE49-F238E27FC236}">
                  <a16:creationId xmlns:a16="http://schemas.microsoft.com/office/drawing/2014/main" id="{282A46D5-A5DD-4C81-905A-CE2F52C70EB9}"/>
                </a:ext>
              </a:extLst>
            </p:cNvPr>
            <p:cNvSpPr/>
            <p:nvPr/>
          </p:nvSpPr>
          <p:spPr>
            <a:xfrm>
              <a:off x="660400" y="4701567"/>
              <a:ext cx="1141591" cy="826108"/>
            </a:xfrm>
            <a:custGeom>
              <a:avLst/>
              <a:gdLst>
                <a:gd name="connsiteX0" fmla="*/ 533614 w 1474793"/>
                <a:gd name="connsiteY0" fmla="*/ 0 h 1067228"/>
                <a:gd name="connsiteX1" fmla="*/ 641156 w 1474793"/>
                <a:gd name="connsiteY1" fmla="*/ 10841 h 1067228"/>
                <a:gd name="connsiteX2" fmla="*/ 642850 w 1474793"/>
                <a:gd name="connsiteY2" fmla="*/ 11367 h 1067228"/>
                <a:gd name="connsiteX3" fmla="*/ 643605 w 1474793"/>
                <a:gd name="connsiteY3" fmla="*/ 10579 h 1067228"/>
                <a:gd name="connsiteX4" fmla="*/ 730860 w 1474793"/>
                <a:gd name="connsiteY4" fmla="*/ 36748 h 1067228"/>
                <a:gd name="connsiteX5" fmla="*/ 741010 w 1474793"/>
                <a:gd name="connsiteY5" fmla="*/ 41837 h 1067228"/>
                <a:gd name="connsiteX6" fmla="*/ 741321 w 1474793"/>
                <a:gd name="connsiteY6" fmla="*/ 41934 h 1067228"/>
                <a:gd name="connsiteX7" fmla="*/ 742759 w 1474793"/>
                <a:gd name="connsiteY7" fmla="*/ 42714 h 1067228"/>
                <a:gd name="connsiteX8" fmla="*/ 811100 w 1474793"/>
                <a:gd name="connsiteY8" fmla="*/ 76983 h 1067228"/>
                <a:gd name="connsiteX9" fmla="*/ 825702 w 1474793"/>
                <a:gd name="connsiteY9" fmla="*/ 87735 h 1067228"/>
                <a:gd name="connsiteX10" fmla="*/ 831963 w 1474793"/>
                <a:gd name="connsiteY10" fmla="*/ 91133 h 1067228"/>
                <a:gd name="connsiteX11" fmla="*/ 845602 w 1474793"/>
                <a:gd name="connsiteY11" fmla="*/ 102387 h 1067228"/>
                <a:gd name="connsiteX12" fmla="*/ 882900 w 1474793"/>
                <a:gd name="connsiteY12" fmla="*/ 129847 h 1067228"/>
                <a:gd name="connsiteX13" fmla="*/ 898739 w 1474793"/>
                <a:gd name="connsiteY13" fmla="*/ 146228 h 1067228"/>
                <a:gd name="connsiteX14" fmla="*/ 910936 w 1474793"/>
                <a:gd name="connsiteY14" fmla="*/ 156292 h 1067228"/>
                <a:gd name="connsiteX15" fmla="*/ 925281 w 1474793"/>
                <a:gd name="connsiteY15" fmla="*/ 173678 h 1067228"/>
                <a:gd name="connsiteX16" fmla="*/ 944837 w 1474793"/>
                <a:gd name="connsiteY16" fmla="*/ 193903 h 1067228"/>
                <a:gd name="connsiteX17" fmla="*/ 959019 w 1474793"/>
                <a:gd name="connsiteY17" fmla="*/ 214569 h 1067228"/>
                <a:gd name="connsiteX18" fmla="*/ 976095 w 1474793"/>
                <a:gd name="connsiteY18" fmla="*/ 235265 h 1067228"/>
                <a:gd name="connsiteX19" fmla="*/ 986966 w 1474793"/>
                <a:gd name="connsiteY19" fmla="*/ 255294 h 1067228"/>
                <a:gd name="connsiteX20" fmla="*/ 995488 w 1474793"/>
                <a:gd name="connsiteY20" fmla="*/ 267712 h 1067228"/>
                <a:gd name="connsiteX21" fmla="*/ 1005676 w 1474793"/>
                <a:gd name="connsiteY21" fmla="*/ 289764 h 1067228"/>
                <a:gd name="connsiteX22" fmla="*/ 1025294 w 1474793"/>
                <a:gd name="connsiteY22" fmla="*/ 325907 h 1067228"/>
                <a:gd name="connsiteX23" fmla="*/ 1031274 w 1474793"/>
                <a:gd name="connsiteY23" fmla="*/ 345171 h 1067228"/>
                <a:gd name="connsiteX24" fmla="*/ 1033430 w 1474793"/>
                <a:gd name="connsiteY24" fmla="*/ 349838 h 1067228"/>
                <a:gd name="connsiteX25" fmla="*/ 1037839 w 1474793"/>
                <a:gd name="connsiteY25" fmla="*/ 366321 h 1067228"/>
                <a:gd name="connsiteX26" fmla="*/ 1056387 w 1474793"/>
                <a:gd name="connsiteY26" fmla="*/ 426072 h 1067228"/>
                <a:gd name="connsiteX27" fmla="*/ 1067228 w 1474793"/>
                <a:gd name="connsiteY27" fmla="*/ 533614 h 1067228"/>
                <a:gd name="connsiteX28" fmla="*/ 1065078 w 1474793"/>
                <a:gd name="connsiteY28" fmla="*/ 554940 h 1067228"/>
                <a:gd name="connsiteX29" fmla="*/ 1064327 w 1474793"/>
                <a:gd name="connsiteY29" fmla="*/ 594320 h 1067228"/>
                <a:gd name="connsiteX30" fmla="*/ 1347937 w 1474793"/>
                <a:gd name="connsiteY30" fmla="*/ 1034890 h 1067228"/>
                <a:gd name="connsiteX31" fmla="*/ 1410642 w 1474793"/>
                <a:gd name="connsiteY31" fmla="*/ 1053546 h 1067228"/>
                <a:gd name="connsiteX32" fmla="*/ 1474793 w 1474793"/>
                <a:gd name="connsiteY32" fmla="*/ 1066843 h 1067228"/>
                <a:gd name="connsiteX33" fmla="*/ 542300 w 1474793"/>
                <a:gd name="connsiteY33" fmla="*/ 1066843 h 1067228"/>
                <a:gd name="connsiteX34" fmla="*/ 539867 w 1474793"/>
                <a:gd name="connsiteY34" fmla="*/ 1066598 h 1067228"/>
                <a:gd name="connsiteX35" fmla="*/ 533614 w 1474793"/>
                <a:gd name="connsiteY35" fmla="*/ 1067228 h 1067228"/>
                <a:gd name="connsiteX36" fmla="*/ 0 w 1474793"/>
                <a:gd name="connsiteY36" fmla="*/ 533614 h 1067228"/>
                <a:gd name="connsiteX37" fmla="*/ 533614 w 1474793"/>
                <a:gd name="connsiteY37" fmla="*/ 0 h 106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474793" h="1067228">
                  <a:moveTo>
                    <a:pt x="533614" y="0"/>
                  </a:moveTo>
                  <a:cubicBezTo>
                    <a:pt x="570452" y="0"/>
                    <a:pt x="606419" y="3733"/>
                    <a:pt x="641156" y="10841"/>
                  </a:cubicBezTo>
                  <a:lnTo>
                    <a:pt x="642850" y="11367"/>
                  </a:lnTo>
                  <a:lnTo>
                    <a:pt x="643605" y="10579"/>
                  </a:lnTo>
                  <a:cubicBezTo>
                    <a:pt x="673701" y="16798"/>
                    <a:pt x="702865" y="25601"/>
                    <a:pt x="730860" y="36748"/>
                  </a:cubicBezTo>
                  <a:lnTo>
                    <a:pt x="741010" y="41837"/>
                  </a:lnTo>
                  <a:lnTo>
                    <a:pt x="741321" y="41934"/>
                  </a:lnTo>
                  <a:lnTo>
                    <a:pt x="742759" y="42714"/>
                  </a:lnTo>
                  <a:lnTo>
                    <a:pt x="811100" y="76983"/>
                  </a:lnTo>
                  <a:lnTo>
                    <a:pt x="825702" y="87735"/>
                  </a:lnTo>
                  <a:lnTo>
                    <a:pt x="831963" y="91133"/>
                  </a:lnTo>
                  <a:lnTo>
                    <a:pt x="845602" y="102387"/>
                  </a:lnTo>
                  <a:lnTo>
                    <a:pt x="882900" y="129847"/>
                  </a:lnTo>
                  <a:lnTo>
                    <a:pt x="898739" y="146228"/>
                  </a:lnTo>
                  <a:lnTo>
                    <a:pt x="910936" y="156292"/>
                  </a:lnTo>
                  <a:lnTo>
                    <a:pt x="925281" y="173678"/>
                  </a:lnTo>
                  <a:lnTo>
                    <a:pt x="944837" y="193903"/>
                  </a:lnTo>
                  <a:lnTo>
                    <a:pt x="959019" y="214569"/>
                  </a:lnTo>
                  <a:lnTo>
                    <a:pt x="976095" y="235265"/>
                  </a:lnTo>
                  <a:lnTo>
                    <a:pt x="986966" y="255294"/>
                  </a:lnTo>
                  <a:lnTo>
                    <a:pt x="995488" y="267712"/>
                  </a:lnTo>
                  <a:lnTo>
                    <a:pt x="1005676" y="289764"/>
                  </a:lnTo>
                  <a:lnTo>
                    <a:pt x="1025294" y="325907"/>
                  </a:lnTo>
                  <a:lnTo>
                    <a:pt x="1031274" y="345171"/>
                  </a:lnTo>
                  <a:lnTo>
                    <a:pt x="1033430" y="349838"/>
                  </a:lnTo>
                  <a:lnTo>
                    <a:pt x="1037839" y="366321"/>
                  </a:lnTo>
                  <a:lnTo>
                    <a:pt x="1056387" y="426072"/>
                  </a:lnTo>
                  <a:cubicBezTo>
                    <a:pt x="1063495" y="460809"/>
                    <a:pt x="1067228" y="496776"/>
                    <a:pt x="1067228" y="533614"/>
                  </a:cubicBezTo>
                  <a:lnTo>
                    <a:pt x="1065078" y="554940"/>
                  </a:lnTo>
                  <a:lnTo>
                    <a:pt x="1064327" y="594320"/>
                  </a:lnTo>
                  <a:cubicBezTo>
                    <a:pt x="1060491" y="737511"/>
                    <a:pt x="1069636" y="930381"/>
                    <a:pt x="1347937" y="1034890"/>
                  </a:cubicBezTo>
                  <a:cubicBezTo>
                    <a:pt x="1365331" y="1041421"/>
                    <a:pt x="1386419" y="1047630"/>
                    <a:pt x="1410642" y="1053546"/>
                  </a:cubicBezTo>
                  <a:lnTo>
                    <a:pt x="1474793" y="1066843"/>
                  </a:lnTo>
                  <a:lnTo>
                    <a:pt x="542300" y="1066843"/>
                  </a:lnTo>
                  <a:lnTo>
                    <a:pt x="539867" y="1066598"/>
                  </a:lnTo>
                  <a:lnTo>
                    <a:pt x="533614" y="1067228"/>
                  </a:lnTo>
                  <a:cubicBezTo>
                    <a:pt x="238907" y="1067228"/>
                    <a:pt x="0" y="828321"/>
                    <a:pt x="0" y="533614"/>
                  </a:cubicBezTo>
                  <a:cubicBezTo>
                    <a:pt x="0" y="238907"/>
                    <a:pt x="238907" y="0"/>
                    <a:pt x="533614" y="0"/>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dirty="0"/>
            </a:p>
          </p:txBody>
        </p:sp>
        <p:sp>
          <p:nvSpPr>
            <p:cNvPr id="74" name="文本框 73">
              <a:extLst>
                <a:ext uri="{FF2B5EF4-FFF2-40B4-BE49-F238E27FC236}">
                  <a16:creationId xmlns:a16="http://schemas.microsoft.com/office/drawing/2014/main" id="{A453D786-E4B8-4F09-A7F9-C85FBD155BDA}"/>
                </a:ext>
              </a:extLst>
            </p:cNvPr>
            <p:cNvSpPr txBox="1"/>
            <p:nvPr/>
          </p:nvSpPr>
          <p:spPr>
            <a:xfrm>
              <a:off x="1731153" y="4907052"/>
              <a:ext cx="5153741" cy="461665"/>
            </a:xfrm>
            <a:prstGeom prst="rect">
              <a:avLst/>
            </a:prstGeom>
            <a:noFill/>
          </p:spPr>
          <p:txBody>
            <a:bodyPr wrap="square" rtlCol="0">
              <a:spAutoFit/>
            </a:bodyPr>
            <a:lstStyle/>
            <a:p>
              <a:r>
                <a:rPr lang="zh-CN" altLang="en-US" sz="2400" b="1" dirty="0">
                  <a:solidFill>
                    <a:srgbClr val="FFFFFF"/>
                  </a:solidFill>
                  <a:latin typeface="Arial" panose="020B0604020202020204" pitchFamily="34" charset="0"/>
                  <a:ea typeface="微软雅黑" panose="020B0503020204020204" pitchFamily="34" charset="-122"/>
                </a:rPr>
                <a:t>多边开发银行的作用</a:t>
              </a:r>
            </a:p>
          </p:txBody>
        </p:sp>
        <p:sp>
          <p:nvSpPr>
            <p:cNvPr id="72" name="文本框 71">
              <a:extLst>
                <a:ext uri="{FF2B5EF4-FFF2-40B4-BE49-F238E27FC236}">
                  <a16:creationId xmlns:a16="http://schemas.microsoft.com/office/drawing/2014/main" id="{9642FA19-90AA-4345-B6B2-1CB76187F8F9}"/>
                </a:ext>
              </a:extLst>
            </p:cNvPr>
            <p:cNvSpPr txBox="1"/>
            <p:nvPr/>
          </p:nvSpPr>
          <p:spPr>
            <a:xfrm>
              <a:off x="743757" y="4851661"/>
              <a:ext cx="639920" cy="584775"/>
            </a:xfrm>
            <a:prstGeom prst="rect">
              <a:avLst/>
            </a:prstGeom>
            <a:noFill/>
          </p:spPr>
          <p:txBody>
            <a:bodyPr wrap="none" rtlCol="0">
              <a:spAutoFit/>
            </a:bodyPr>
            <a:lstStyle/>
            <a:p>
              <a:pPr algn="ctr"/>
              <a:r>
                <a:rPr lang="en-US" altLang="zh-CN" sz="3200" b="1" dirty="0">
                  <a:solidFill>
                    <a:srgbClr val="FFFFFF"/>
                  </a:solidFill>
                  <a:latin typeface="Arial" panose="020B0604020202020204" pitchFamily="34" charset="0"/>
                  <a:ea typeface="微软雅黑" panose="020B0503020204020204" pitchFamily="34" charset="-122"/>
                </a:rPr>
                <a:t>03</a:t>
              </a:r>
              <a:endParaRPr lang="zh-CN" altLang="en-US" sz="3200" b="1" dirty="0">
                <a:solidFill>
                  <a:srgbClr val="FFFFFF"/>
                </a:solidFill>
                <a:latin typeface="Arial" panose="020B0604020202020204" pitchFamily="34" charset="0"/>
                <a:ea typeface="微软雅黑" panose="020B0503020204020204" pitchFamily="34" charset="-122"/>
              </a:endParaRPr>
            </a:p>
          </p:txBody>
        </p:sp>
      </p:grpSp>
    </p:spTree>
    <p:extLst>
      <p:ext uri="{BB962C8B-B14F-4D97-AF65-F5344CB8AC3E}">
        <p14:creationId xmlns:p14="http://schemas.microsoft.com/office/powerpoint/2010/main" val="1306697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企业气候融资概述</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5013039"/>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气候融资的概念</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气候融资在</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联合国气候变化框架公约</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中被定义为旨在支持应对气候变化的缓解和适应行动，而从公共、私人和其他资金来源渠道所获得的地方、国家或跨境融资。</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gn="just">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“全球气候融资框架”（</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global climate finance architecture</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）是一个以公共融资机制为主体，结构复杂且随着各国政策和国际气候公约等条例的变化而不断更新和演进的融资框架，其中包括如</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联合国气候变化框架公约</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和</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巴黎协定</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的相关金融机制内和机制外的多边渠道、以发达经济体为主要出资方的双边渠道、以发展中经济体建立的区域和国家渠道及基金。</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544076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企业气候融资概述</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5947269"/>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气候资金来源</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企业气候融资资金的主要来源可以分为公共部门和私营部门两大主体。近几年来，公共部门与私营部门对气候融资的贡献比例一直接近于</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1∶1</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的关系</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公共部门</a:t>
            </a:r>
            <a:endParaRPr lang="en-US" altLang="zh-CN"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公共部门对企业的气候融资资金主要来源于：</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①</a:t>
            </a: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开发性金融机构</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参与的企业气候融资是公</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lvl="3">
              <a:lnSpc>
                <a:spcPct val="150000"/>
              </a:lnSpc>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共部门气候融资资金的主要组成部分，其中，</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lvl="3">
              <a:lnSpc>
                <a:spcPct val="150000"/>
              </a:lnSpc>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最主要的资金来源是多边开发性金融机构。</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②</a:t>
            </a: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政府部门的气候资金</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，主要融向低碳交</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lvl="3">
              <a:lnSpc>
                <a:spcPct val="150000"/>
              </a:lnSpc>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通领域，并且部分是以赠款的方式提供的。</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③</a:t>
            </a: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多边气候基金</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，如绿色气候基金和全球</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lvl="3">
              <a:lnSpc>
                <a:spcPct val="150000"/>
              </a:lnSpc>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环境基金等，其气候资金主要融向农业及其他土地利用项目等。</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p:txBody>
      </p:sp>
      <p:pic>
        <p:nvPicPr>
          <p:cNvPr id="3" name="图片 2">
            <a:extLst>
              <a:ext uri="{FF2B5EF4-FFF2-40B4-BE49-F238E27FC236}">
                <a16:creationId xmlns:a16="http://schemas.microsoft.com/office/drawing/2014/main" id="{CA1478F3-7081-9CB0-19CD-C6A90F3A664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96856" y="2570506"/>
            <a:ext cx="4684395" cy="3872230"/>
          </a:xfrm>
          <a:prstGeom prst="rect">
            <a:avLst/>
          </a:prstGeom>
          <a:noFill/>
          <a:ln>
            <a:noFill/>
          </a:ln>
        </p:spPr>
      </p:pic>
    </p:spTree>
    <p:extLst>
      <p:ext uri="{BB962C8B-B14F-4D97-AF65-F5344CB8AC3E}">
        <p14:creationId xmlns:p14="http://schemas.microsoft.com/office/powerpoint/2010/main" val="981898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企业气候融资概述</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5762603"/>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气候资金来源</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私营部门</a:t>
            </a:r>
            <a:endParaRPr lang="en-US" altLang="zh-CN"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私营部门对企业的气候融资资金主要来源于：</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①企业，企业是私营部门气候融资资金的最大来源，一方面是企业自身的内源融资，另一方面是对其他企业进行的气候投资。</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②金融机构（银行），金融机构在气候融资方面有着较高增速，且银行贷款正逐渐倾向企业的清洁能源资产。</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③机构投资者和公募私募基金，机构投资者倾向于对企业的可再生能源项目进行再融资或收购，因此资金主要流向可再生能源领域。尽管机构投资者的总体资金规模较大，但其较低的风险偏好，也倾向于规模更大的项目，同时缺乏在气候相关领域投融资的政策激励，从而导致机构投资者在私营部门气候融资总额中所占的份额一直较低。</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965634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企业气候融资概述</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4" y="865904"/>
            <a:ext cx="5509118" cy="5013039"/>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企业气候融资的资金用途</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企业气候融资的用途主要可以分为两类：一类是</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气候减缓性融资</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，即企业为减少温室气体排放和减缓气候变化而进行的融资；另一类是</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气候适应性融资</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，即企业为增强对生产活动中减少温室气体排放以及对气候变化影响的适应性而进行的融资。</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p:txBody>
      </p:sp>
      <p:pic>
        <p:nvPicPr>
          <p:cNvPr id="3" name="图片 2">
            <a:extLst>
              <a:ext uri="{FF2B5EF4-FFF2-40B4-BE49-F238E27FC236}">
                <a16:creationId xmlns:a16="http://schemas.microsoft.com/office/drawing/2014/main" id="{C263E20E-D03B-A2CC-3579-F4774D8E5DB0}"/>
              </a:ext>
            </a:extLst>
          </p:cNvPr>
          <p:cNvPicPr>
            <a:picLocks noChangeAspect="1"/>
          </p:cNvPicPr>
          <p:nvPr/>
        </p:nvPicPr>
        <p:blipFill rotWithShape="1">
          <a:blip r:embed="rId3"/>
          <a:srcRect t="8907"/>
          <a:stretch/>
        </p:blipFill>
        <p:spPr>
          <a:xfrm>
            <a:off x="6357257" y="1131216"/>
            <a:ext cx="5614783" cy="5219335"/>
          </a:xfrm>
          <a:prstGeom prst="rect">
            <a:avLst/>
          </a:prstGeom>
        </p:spPr>
      </p:pic>
    </p:spTree>
    <p:extLst>
      <p:ext uri="{BB962C8B-B14F-4D97-AF65-F5344CB8AC3E}">
        <p14:creationId xmlns:p14="http://schemas.microsoft.com/office/powerpoint/2010/main" val="3112264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企业气候融资方式</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5670270"/>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内源融资</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dirty="0"/>
              <a:t>内源融资也称内部融资或收益留用融资，是企业通过将自身的留存收益和资产折旧转化为投资的过程。内源融资即为企业通过筹集内部资金来获取融资资金的方式，同时也是企业挖掘内部资金潜力、提高内部资金使用效率的过程。</a:t>
            </a:r>
            <a:endParaRPr lang="en-US" altLang="zh-CN" sz="2000" dirty="0"/>
          </a:p>
          <a:p>
            <a:pPr marL="800100" lvl="1"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尽管从企业角度而言，内源融资具有</a:t>
            </a: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低成本</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和</a:t>
            </a: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低风险</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等优点，但是其最主要的问题就在于融资</a:t>
            </a: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规模的有限性</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通过内源融资方式筹集的资金往往是不充分的，企业面对适应气候变化和进行气候转型的需要，在生产中一般需要较大的技术研发和更新，或者需要对生产设备进行大规模的重置或更新，以达到减缓和适应气候变化的根本目的。</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企业不仅需要大量的</a:t>
            </a: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长期气候资金</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来完成产品从研发到生产以及相关零部件的更新迭代，也需要一定的</a:t>
            </a: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短期资金</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来帮助企业在当前的生产排放活动下完成过渡，比如在碳交易市场中购买碳配额以补足现有缺口。</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8497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企业气候融资方式</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5762603"/>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股权融资</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dirty="0"/>
              <a:t>股权融资是指由企业的股东让出部分企业所有权，通过引进新的股东来给企业筹资，使总股本增加的融资方式。</a:t>
            </a:r>
            <a:endParaRPr lang="en-US" altLang="zh-CN" sz="2000" dirty="0"/>
          </a:p>
          <a:p>
            <a:pPr marL="800100" lvl="1"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在气候领域，股权融资的规模并不如债权融资，占总体资金的比例并不大。此外，通过股权融资方式筹集的气候资金主要流向可再生能源项目。</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342900" indent="-342900">
              <a:lnSpc>
                <a:spcPct val="150000"/>
              </a:lnSpc>
              <a:buFont typeface="Wingdings" panose="05000000000000000000" pitchFamily="2" charset="2"/>
              <a:buChar char="n"/>
              <a:defRPr/>
            </a:pP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绿色信贷</a:t>
            </a:r>
            <a:endParaRPr lang="en-US" altLang="zh-CN" sz="2400" b="1"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绿色信贷是指各个国家为缓解环境和气候问题，抑制高污染和高排放企业的扩张并推动绿色低碳和环保产业的发展而制定的贷款及相应的制度安排。绿</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色信贷具体表现为政府通过制定差异化的借款利率，对高污染企业实行惩罚利率（即利率较高），对环境友好型企业实行优惠利率，来限制高污染企业的融资渠道以阻止该类企业过大地扩张规模，甚至是推动其退出市场，以推动产业结构实现绿色转型，从而达到缓解气候问题的效果。</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866731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FFICEPLUS.IMAGE" val="New_Batches_0222_Outline/20240222/images_object_2001_3000/bd840277-a4ff-482a-8f6e-25766d753cc6-4.source.default.zh-Hans.jpg"/>
  <p:tag name="OFFICEPLUS.THEME" val="New_Batches_0222_Outline/20240222/images_object_2001_3000/bd840277-a4ff-482a-8f6e-25766d753cc6-4.source.default.zh-Hans-1.pptx"/>
  <p:tag name="OFFICEPLUS.OUTLINE" val="1330871"/>
  <p:tag name="OFFICEPLUS.OUTLINEEXTERNAL" val="3d8947ef-68b3-0139-1a35-f4720e13e9ef"/>
</p:tagLst>
</file>

<file path=ppt/tags/tag2.xml><?xml version="1.0" encoding="utf-8"?>
<p:tagLst xmlns:a="http://schemas.openxmlformats.org/drawingml/2006/main" xmlns:r="http://schemas.openxmlformats.org/officeDocument/2006/relationships" xmlns:p="http://schemas.openxmlformats.org/presentationml/2006/main">
  <p:tag name="OFFICEPLUS.TAG" val="03a12446-4040-4dad-8d54-bb681f108928"/>
</p:tagLst>
</file>

<file path=ppt/tags/tag3.xml><?xml version="1.0" encoding="utf-8"?>
<p:tagLst xmlns:a="http://schemas.openxmlformats.org/drawingml/2006/main" xmlns:r="http://schemas.openxmlformats.org/officeDocument/2006/relationships" xmlns:p="http://schemas.openxmlformats.org/presentationml/2006/main">
  <p:tag name="OFFICEPLUS.TAG" val="43779941-ebb9-4272-ab0a-451395e9a0c0"/>
  <p:tag name="OFFICEPLUS.OUTLINESECTION" val="9278081"/>
</p:tagLst>
</file>

<file path=ppt/theme/theme1.xml><?xml version="1.0" encoding="utf-8"?>
<a:theme xmlns:a="http://schemas.openxmlformats.org/drawingml/2006/main" name="Designed by OfficePLUS">
  <a:themeElements>
    <a:clrScheme name="OfficePLUS">
      <a:dk1>
        <a:srgbClr val="000000"/>
      </a:dk1>
      <a:lt1>
        <a:srgbClr val="FFFFFF"/>
      </a:lt1>
      <a:dk2>
        <a:srgbClr val="778495"/>
      </a:dk2>
      <a:lt2>
        <a:srgbClr val="F0F0F0"/>
      </a:lt2>
      <a:accent1>
        <a:srgbClr val="168135"/>
      </a:accent1>
      <a:accent2>
        <a:srgbClr val="47C8FA"/>
      </a:accent2>
      <a:accent3>
        <a:srgbClr val="006BA3"/>
      </a:accent3>
      <a:accent4>
        <a:srgbClr val="19B1F2"/>
      </a:accent4>
      <a:accent5>
        <a:srgbClr val="0394D1"/>
      </a:accent5>
      <a:accent6>
        <a:srgbClr val="73D5F9"/>
      </a:accent6>
      <a:hlink>
        <a:srgbClr val="4472C4"/>
      </a:hlink>
      <a:folHlink>
        <a:srgbClr val="BFBFBF"/>
      </a:folHlink>
    </a:clrScheme>
    <a:fontScheme name="OfficePLUS">
      <a:majorFont>
        <a:latin typeface="Arial"/>
        <a:ea typeface="微软雅黑"/>
        <a:cs typeface=""/>
      </a:majorFont>
      <a:minorFont>
        <a:latin typeface="Arial"/>
        <a:ea typeface="微软雅黑"/>
        <a:cs typeface=""/>
      </a:minorFont>
    </a:fontScheme>
    <a:fmtScheme name="OfficePLU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PLUS"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等线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547</TotalTime>
  <Words>3481</Words>
  <Application>Microsoft Office PowerPoint</Application>
  <PresentationFormat>宽屏</PresentationFormat>
  <Paragraphs>155</Paragraphs>
  <Slides>23</Slides>
  <Notes>20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23</vt:i4>
      </vt:variant>
    </vt:vector>
  </HeadingPairs>
  <TitlesOfParts>
    <vt:vector size="29" baseType="lpstr">
      <vt:lpstr>等线</vt:lpstr>
      <vt:lpstr>微软雅黑</vt:lpstr>
      <vt:lpstr>Arial</vt:lpstr>
      <vt:lpstr>Calibri</vt:lpstr>
      <vt:lpstr>Wingdings</vt:lpstr>
      <vt:lpstr>Designed by OfficePLUS</vt:lpstr>
      <vt:lpstr>气候金融  </vt:lpstr>
      <vt:lpstr>第十二章 企业气候投资</vt:lpstr>
      <vt:lpstr>主要内容</vt:lpstr>
      <vt:lpstr>企业气候融资概述</vt:lpstr>
      <vt:lpstr>企业气候融资概述</vt:lpstr>
      <vt:lpstr>企业气候融资概述</vt:lpstr>
      <vt:lpstr>企业气候融资概述</vt:lpstr>
      <vt:lpstr>企业气候融资方式</vt:lpstr>
      <vt:lpstr>企业气候融资方式</vt:lpstr>
      <vt:lpstr>企业气候融资方式</vt:lpstr>
      <vt:lpstr>企业气候融资方式</vt:lpstr>
      <vt:lpstr>企业气候融资风险</vt:lpstr>
      <vt:lpstr>企业气候融资风险</vt:lpstr>
      <vt:lpstr>企业气候融资风险</vt:lpstr>
      <vt:lpstr>企业气候融资风险</vt:lpstr>
      <vt:lpstr>企业气候融资风险</vt:lpstr>
      <vt:lpstr>企业气候融资风险</vt:lpstr>
      <vt:lpstr>企业气候融资风险</vt:lpstr>
      <vt:lpstr>多边开发银行的作用</vt:lpstr>
      <vt:lpstr>多边开发银行的作用</vt:lpstr>
      <vt:lpstr>多边开发银行的作用</vt:lpstr>
      <vt:lpstr>多边开发银行的作用</vt:lpstr>
      <vt:lpstr>多边开发银行的作用</vt:lpstr>
    </vt:vector>
  </TitlesOfParts>
  <Company>OfficePLUS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OfficePLUS PowerPoint Template</dc:title>
  <dc:creator>OfficePLUS</dc:creator>
  <cp:lastModifiedBy>Kun Guo</cp:lastModifiedBy>
  <cp:revision>27</cp:revision>
  <dcterms:created xsi:type="dcterms:W3CDTF">2023-07-20T03:04:31Z</dcterms:created>
  <dcterms:modified xsi:type="dcterms:W3CDTF">2024-12-29T12:27:22Z</dcterms:modified>
</cp:coreProperties>
</file>