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7" r:id="rId2"/>
    <p:sldId id="292" r:id="rId3"/>
    <p:sldId id="781" r:id="rId4"/>
    <p:sldId id="1606" r:id="rId5"/>
    <p:sldId id="1607" r:id="rId6"/>
    <p:sldId id="1608" r:id="rId7"/>
    <p:sldId id="1609" r:id="rId8"/>
    <p:sldId id="1610" r:id="rId9"/>
    <p:sldId id="1611" r:id="rId10"/>
    <p:sldId id="1612" r:id="rId11"/>
    <p:sldId id="1613" r:id="rId12"/>
    <p:sldId id="1614" r:id="rId13"/>
    <p:sldId id="1615" r:id="rId14"/>
    <p:sldId id="1616" r:id="rId15"/>
    <p:sldId id="1617" r:id="rId16"/>
    <p:sldId id="1618" r:id="rId17"/>
    <p:sldId id="1619" r:id="rId18"/>
    <p:sldId id="1620" r:id="rId19"/>
  </p:sldIdLst>
  <p:sldSz cx="12192000" cy="6858000"/>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2763" autoAdjust="0"/>
  </p:normalViewPr>
  <p:slideViewPr>
    <p:cSldViewPr snapToGrid="0" showGuides="1">
      <p:cViewPr varScale="1">
        <p:scale>
          <a:sx n="70" d="100"/>
          <a:sy n="70" d="100"/>
        </p:scale>
        <p:origin x="1075"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4" d="100"/>
          <a:sy n="64" d="100"/>
        </p:scale>
        <p:origin x="2962"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9A9E8B-8668-4EE9-81CF-39121E276770}" type="datetimeFigureOut">
              <a:rPr lang="zh-CN" altLang="en-US" smtClean="0"/>
              <a:t>2024-12-29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DABDA-89F0-4727-B28F-05A90B0069BB}" type="slidenum">
              <a:rPr lang="zh-CN" altLang="en-US" smtClean="0"/>
              <a:t>‹#›</a:t>
            </a:fld>
            <a:endParaRPr lang="zh-CN" altLang="en-US"/>
          </a:p>
        </p:txBody>
      </p:sp>
    </p:spTree>
    <p:extLst>
      <p:ext uri="{BB962C8B-B14F-4D97-AF65-F5344CB8AC3E}">
        <p14:creationId xmlns:p14="http://schemas.microsoft.com/office/powerpoint/2010/main" val="469895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10</a:t>
            </a:fld>
            <a:endParaRPr lang="zh-CN" altLang="en-US"/>
          </a:p>
        </p:txBody>
      </p:sp>
    </p:spTree>
    <p:extLst>
      <p:ext uri="{BB962C8B-B14F-4D97-AF65-F5344CB8AC3E}">
        <p14:creationId xmlns:p14="http://schemas.microsoft.com/office/powerpoint/2010/main" val="1409203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11</a:t>
            </a:fld>
            <a:endParaRPr lang="zh-CN" altLang="en-US"/>
          </a:p>
        </p:txBody>
      </p:sp>
    </p:spTree>
    <p:extLst>
      <p:ext uri="{BB962C8B-B14F-4D97-AF65-F5344CB8AC3E}">
        <p14:creationId xmlns:p14="http://schemas.microsoft.com/office/powerpoint/2010/main" val="1344481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12</a:t>
            </a:fld>
            <a:endParaRPr lang="zh-CN" altLang="en-US"/>
          </a:p>
        </p:txBody>
      </p:sp>
    </p:spTree>
    <p:extLst>
      <p:ext uri="{BB962C8B-B14F-4D97-AF65-F5344CB8AC3E}">
        <p14:creationId xmlns:p14="http://schemas.microsoft.com/office/powerpoint/2010/main" val="1169839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13</a:t>
            </a:fld>
            <a:endParaRPr lang="zh-CN" altLang="en-US"/>
          </a:p>
        </p:txBody>
      </p:sp>
    </p:spTree>
    <p:extLst>
      <p:ext uri="{BB962C8B-B14F-4D97-AF65-F5344CB8AC3E}">
        <p14:creationId xmlns:p14="http://schemas.microsoft.com/office/powerpoint/2010/main" val="2877343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14</a:t>
            </a:fld>
            <a:endParaRPr lang="zh-CN" altLang="en-US"/>
          </a:p>
        </p:txBody>
      </p:sp>
    </p:spTree>
    <p:extLst>
      <p:ext uri="{BB962C8B-B14F-4D97-AF65-F5344CB8AC3E}">
        <p14:creationId xmlns:p14="http://schemas.microsoft.com/office/powerpoint/2010/main" val="1782900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15</a:t>
            </a:fld>
            <a:endParaRPr lang="zh-CN" altLang="en-US"/>
          </a:p>
        </p:txBody>
      </p:sp>
    </p:spTree>
    <p:extLst>
      <p:ext uri="{BB962C8B-B14F-4D97-AF65-F5344CB8AC3E}">
        <p14:creationId xmlns:p14="http://schemas.microsoft.com/office/powerpoint/2010/main" val="3275787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16</a:t>
            </a:fld>
            <a:endParaRPr lang="zh-CN" altLang="en-US"/>
          </a:p>
        </p:txBody>
      </p:sp>
    </p:spTree>
    <p:extLst>
      <p:ext uri="{BB962C8B-B14F-4D97-AF65-F5344CB8AC3E}">
        <p14:creationId xmlns:p14="http://schemas.microsoft.com/office/powerpoint/2010/main" val="16092723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17</a:t>
            </a:fld>
            <a:endParaRPr lang="zh-CN" altLang="en-US"/>
          </a:p>
        </p:txBody>
      </p:sp>
    </p:spTree>
    <p:extLst>
      <p:ext uri="{BB962C8B-B14F-4D97-AF65-F5344CB8AC3E}">
        <p14:creationId xmlns:p14="http://schemas.microsoft.com/office/powerpoint/2010/main" val="1284937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18</a:t>
            </a:fld>
            <a:endParaRPr lang="zh-CN" altLang="en-US"/>
          </a:p>
        </p:txBody>
      </p:sp>
    </p:spTree>
    <p:extLst>
      <p:ext uri="{BB962C8B-B14F-4D97-AF65-F5344CB8AC3E}">
        <p14:creationId xmlns:p14="http://schemas.microsoft.com/office/powerpoint/2010/main" val="15397408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www.cnefn.com/"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www.cnefn.com/"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cnefn.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lumMod val="20000"/>
            <a:lumOff val="80000"/>
            <a:alpha val="40000"/>
          </a:schemeClr>
        </a:solidFill>
        <a:effectLst/>
      </p:bgPr>
    </p:bg>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C2BA2EA-0DB4-5484-FBFC-0E71A12AFACA}"/>
              </a:ext>
            </a:extLst>
          </p:cNvPr>
          <p:cNvGrpSpPr/>
          <p:nvPr/>
        </p:nvGrpSpPr>
        <p:grpSpPr>
          <a:xfrm>
            <a:off x="0" y="1"/>
            <a:ext cx="12192000" cy="6857999"/>
            <a:chOff x="0" y="1"/>
            <a:chExt cx="12192000" cy="6857999"/>
          </a:xfrm>
        </p:grpSpPr>
        <p:sp>
          <p:nvSpPr>
            <p:cNvPr id="12" name="Freeform: Shape 11">
              <a:extLst>
                <a:ext uri="{FF2B5EF4-FFF2-40B4-BE49-F238E27FC236}">
                  <a16:creationId xmlns:a16="http://schemas.microsoft.com/office/drawing/2014/main" id="{EEE2ED10-78F5-13A7-DD81-BFEB77FCE9BA}"/>
                </a:ext>
              </a:extLst>
            </p:cNvPr>
            <p:cNvSpPr>
              <a:spLocks/>
            </p:cNvSpPr>
            <p:nvPr/>
          </p:nvSpPr>
          <p:spPr bwMode="auto">
            <a:xfrm>
              <a:off x="8969375" y="6270625"/>
              <a:ext cx="3222625" cy="587375"/>
            </a:xfrm>
            <a:custGeom>
              <a:avLst/>
              <a:gdLst>
                <a:gd name="T0" fmla="*/ 2030 w 2030"/>
                <a:gd name="T1" fmla="*/ 370 h 370"/>
                <a:gd name="T2" fmla="*/ 0 w 2030"/>
                <a:gd name="T3" fmla="*/ 370 h 370"/>
                <a:gd name="T4" fmla="*/ 130 w 2030"/>
                <a:gd name="T5" fmla="*/ 0 h 370"/>
                <a:gd name="T6" fmla="*/ 2030 w 2030"/>
                <a:gd name="T7" fmla="*/ 0 h 370"/>
                <a:gd name="T8" fmla="*/ 2030 w 2030"/>
                <a:gd name="T9" fmla="*/ 370 h 370"/>
              </a:gdLst>
              <a:ahLst/>
              <a:cxnLst>
                <a:cxn ang="0">
                  <a:pos x="T0" y="T1"/>
                </a:cxn>
                <a:cxn ang="0">
                  <a:pos x="T2" y="T3"/>
                </a:cxn>
                <a:cxn ang="0">
                  <a:pos x="T4" y="T5"/>
                </a:cxn>
                <a:cxn ang="0">
                  <a:pos x="T6" y="T7"/>
                </a:cxn>
                <a:cxn ang="0">
                  <a:pos x="T8" y="T9"/>
                </a:cxn>
              </a:cxnLst>
              <a:rect l="0" t="0" r="r" b="b"/>
              <a:pathLst>
                <a:path w="2030" h="370">
                  <a:moveTo>
                    <a:pt x="2030" y="370"/>
                  </a:moveTo>
                  <a:lnTo>
                    <a:pt x="0" y="370"/>
                  </a:lnTo>
                  <a:lnTo>
                    <a:pt x="130" y="0"/>
                  </a:lnTo>
                  <a:lnTo>
                    <a:pt x="2030" y="0"/>
                  </a:lnTo>
                  <a:lnTo>
                    <a:pt x="2030" y="37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dirty="0"/>
            </a:p>
          </p:txBody>
        </p:sp>
        <p:sp>
          <p:nvSpPr>
            <p:cNvPr id="21" name="Freeform: Shape 20">
              <a:extLst>
                <a:ext uri="{FF2B5EF4-FFF2-40B4-BE49-F238E27FC236}">
                  <a16:creationId xmlns:a16="http://schemas.microsoft.com/office/drawing/2014/main" id="{ADEA8044-42DC-E6A5-7F83-DF79EAA3C4C9}"/>
                </a:ext>
              </a:extLst>
            </p:cNvPr>
            <p:cNvSpPr>
              <a:spLocks/>
            </p:cNvSpPr>
            <p:nvPr/>
          </p:nvSpPr>
          <p:spPr bwMode="auto">
            <a:xfrm>
              <a:off x="7263290" y="2099983"/>
              <a:ext cx="2839291" cy="3242666"/>
            </a:xfrm>
            <a:custGeom>
              <a:avLst/>
              <a:gdLst>
                <a:gd name="T0" fmla="*/ 1654 w 2717"/>
                <a:gd name="T1" fmla="*/ 3103 h 3103"/>
                <a:gd name="T2" fmla="*/ 0 w 2717"/>
                <a:gd name="T3" fmla="*/ 3103 h 3103"/>
                <a:gd name="T4" fmla="*/ 1063 w 2717"/>
                <a:gd name="T5" fmla="*/ 0 h 3103"/>
                <a:gd name="T6" fmla="*/ 2717 w 2717"/>
                <a:gd name="T7" fmla="*/ 0 h 3103"/>
                <a:gd name="T8" fmla="*/ 1654 w 2717"/>
                <a:gd name="T9" fmla="*/ 3103 h 3103"/>
              </a:gdLst>
              <a:ahLst/>
              <a:cxnLst>
                <a:cxn ang="0">
                  <a:pos x="T0" y="T1"/>
                </a:cxn>
                <a:cxn ang="0">
                  <a:pos x="T2" y="T3"/>
                </a:cxn>
                <a:cxn ang="0">
                  <a:pos x="T4" y="T5"/>
                </a:cxn>
                <a:cxn ang="0">
                  <a:pos x="T6" y="T7"/>
                </a:cxn>
                <a:cxn ang="0">
                  <a:pos x="T8" y="T9"/>
                </a:cxn>
              </a:cxnLst>
              <a:rect l="0" t="0" r="r" b="b"/>
              <a:pathLst>
                <a:path w="2717" h="3103">
                  <a:moveTo>
                    <a:pt x="1654" y="3103"/>
                  </a:moveTo>
                  <a:lnTo>
                    <a:pt x="0" y="3103"/>
                  </a:lnTo>
                  <a:lnTo>
                    <a:pt x="1063" y="0"/>
                  </a:lnTo>
                  <a:lnTo>
                    <a:pt x="2717" y="0"/>
                  </a:lnTo>
                  <a:lnTo>
                    <a:pt x="1654" y="310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5" name="Freeform: Shape 24">
              <a:extLst>
                <a:ext uri="{FF2B5EF4-FFF2-40B4-BE49-F238E27FC236}">
                  <a16:creationId xmlns:a16="http://schemas.microsoft.com/office/drawing/2014/main" id="{136728BC-88E3-D787-D79C-3841C503C956}"/>
                </a:ext>
              </a:extLst>
            </p:cNvPr>
            <p:cNvSpPr>
              <a:spLocks/>
            </p:cNvSpPr>
            <p:nvPr/>
          </p:nvSpPr>
          <p:spPr bwMode="auto">
            <a:xfrm>
              <a:off x="5527222" y="1271122"/>
              <a:ext cx="6340457" cy="3783981"/>
            </a:xfrm>
            <a:custGeom>
              <a:avLst/>
              <a:gdLst>
                <a:gd name="connsiteX0" fmla="*/ 2822872 w 6711042"/>
                <a:gd name="connsiteY0" fmla="*/ 572954 h 4005146"/>
                <a:gd name="connsiteX1" fmla="*/ 4652341 w 6711042"/>
                <a:gd name="connsiteY1" fmla="*/ 572954 h 4005146"/>
                <a:gd name="connsiteX2" fmla="*/ 3476570 w 6711042"/>
                <a:gd name="connsiteY2" fmla="*/ 4005146 h 4005146"/>
                <a:gd name="connsiteX3" fmla="*/ 1647100 w 6711042"/>
                <a:gd name="connsiteY3" fmla="*/ 4005146 h 4005146"/>
                <a:gd name="connsiteX4" fmla="*/ 1176878 w 6711042"/>
                <a:gd name="connsiteY4" fmla="*/ 0 h 4005146"/>
                <a:gd name="connsiteX5" fmla="*/ 3006348 w 6711042"/>
                <a:gd name="connsiteY5" fmla="*/ 0 h 4005146"/>
                <a:gd name="connsiteX6" fmla="*/ 1829470 w 6711042"/>
                <a:gd name="connsiteY6" fmla="*/ 3432192 h 4005146"/>
                <a:gd name="connsiteX7" fmla="*/ 0 w 6711042"/>
                <a:gd name="connsiteY7" fmla="*/ 3432192 h 4005146"/>
                <a:gd name="connsiteX8" fmla="*/ 4881572 w 6711042"/>
                <a:gd name="connsiteY8" fmla="*/ 0 h 4005146"/>
                <a:gd name="connsiteX9" fmla="*/ 6711042 w 6711042"/>
                <a:gd name="connsiteY9" fmla="*/ 0 h 4005146"/>
                <a:gd name="connsiteX10" fmla="*/ 5534164 w 6711042"/>
                <a:gd name="connsiteY10" fmla="*/ 3432192 h 4005146"/>
                <a:gd name="connsiteX11" fmla="*/ 3704694 w 6711042"/>
                <a:gd name="connsiteY11" fmla="*/ 3432192 h 400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11042" h="4005146">
                  <a:moveTo>
                    <a:pt x="2822872" y="572954"/>
                  </a:moveTo>
                  <a:lnTo>
                    <a:pt x="4652341" y="572954"/>
                  </a:lnTo>
                  <a:lnTo>
                    <a:pt x="3476570" y="4005146"/>
                  </a:lnTo>
                  <a:lnTo>
                    <a:pt x="1647100" y="4005146"/>
                  </a:lnTo>
                  <a:close/>
                  <a:moveTo>
                    <a:pt x="1176878" y="0"/>
                  </a:moveTo>
                  <a:lnTo>
                    <a:pt x="3006348" y="0"/>
                  </a:lnTo>
                  <a:lnTo>
                    <a:pt x="1829470" y="3432192"/>
                  </a:lnTo>
                  <a:lnTo>
                    <a:pt x="0" y="3432192"/>
                  </a:lnTo>
                  <a:close/>
                  <a:moveTo>
                    <a:pt x="4881572" y="0"/>
                  </a:moveTo>
                  <a:lnTo>
                    <a:pt x="6711042" y="0"/>
                  </a:lnTo>
                  <a:lnTo>
                    <a:pt x="5534164" y="3432192"/>
                  </a:lnTo>
                  <a:lnTo>
                    <a:pt x="3704694" y="3432192"/>
                  </a:lnTo>
                  <a:close/>
                </a:path>
              </a:pathLst>
            </a:custGeom>
            <a:blipFill rotWithShape="0">
              <a:blip r:embed="rId2"/>
              <a:srcRect/>
              <a:stretch>
                <a:fillRect r="-652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solidFill>
                  <a:schemeClr val="lt1"/>
                </a:solidFill>
              </a:endParaRPr>
            </a:p>
          </p:txBody>
        </p:sp>
        <p:sp>
          <p:nvSpPr>
            <p:cNvPr id="20" name="Freeform: Shape 19">
              <a:extLst>
                <a:ext uri="{FF2B5EF4-FFF2-40B4-BE49-F238E27FC236}">
                  <a16:creationId xmlns:a16="http://schemas.microsoft.com/office/drawing/2014/main" id="{248A414C-56B7-1507-E8C4-D688EAAFF3E6}"/>
                </a:ext>
              </a:extLst>
            </p:cNvPr>
            <p:cNvSpPr>
              <a:spLocks/>
            </p:cNvSpPr>
            <p:nvPr/>
          </p:nvSpPr>
          <p:spPr bwMode="auto">
            <a:xfrm>
              <a:off x="0" y="1"/>
              <a:ext cx="1147892" cy="3347657"/>
            </a:xfrm>
            <a:custGeom>
              <a:avLst/>
              <a:gdLst>
                <a:gd name="connsiteX0" fmla="*/ 0 w 1147892"/>
                <a:gd name="connsiteY0" fmla="*/ 0 h 3347657"/>
                <a:gd name="connsiteX1" fmla="*/ 1147892 w 1147892"/>
                <a:gd name="connsiteY1" fmla="*/ 0 h 3347657"/>
                <a:gd name="connsiteX2" fmla="*/ 0 w 1147892"/>
                <a:gd name="connsiteY2" fmla="*/ 3347657 h 3347657"/>
              </a:gdLst>
              <a:ahLst/>
              <a:cxnLst>
                <a:cxn ang="0">
                  <a:pos x="connsiteX0" y="connsiteY0"/>
                </a:cxn>
                <a:cxn ang="0">
                  <a:pos x="connsiteX1" y="connsiteY1"/>
                </a:cxn>
                <a:cxn ang="0">
                  <a:pos x="connsiteX2" y="connsiteY2"/>
                </a:cxn>
              </a:cxnLst>
              <a:rect l="l" t="t" r="r" b="b"/>
              <a:pathLst>
                <a:path w="1147892" h="3347657">
                  <a:moveTo>
                    <a:pt x="0" y="0"/>
                  </a:moveTo>
                  <a:lnTo>
                    <a:pt x="1147892" y="0"/>
                  </a:lnTo>
                  <a:lnTo>
                    <a:pt x="0" y="334765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grpSp>
      <p:sp>
        <p:nvSpPr>
          <p:cNvPr id="5" name="Title 4"/>
          <p:cNvSpPr>
            <a:spLocks noGrp="1"/>
          </p:cNvSpPr>
          <p:nvPr>
            <p:ph type="ctrTitle" hasCustomPrompt="1"/>
          </p:nvPr>
        </p:nvSpPr>
        <p:spPr>
          <a:xfrm>
            <a:off x="660399" y="1271123"/>
            <a:ext cx="5435601" cy="2628147"/>
          </a:xfrm>
          <a:prstGeom prst="rect">
            <a:avLst/>
          </a:prstGeom>
        </p:spPr>
        <p:txBody>
          <a:bodyPr wrap="square" anchor="b">
            <a:normAutofit/>
          </a:bodyPr>
          <a:lstStyle>
            <a:lvl1pPr>
              <a:lnSpc>
                <a:spcPct val="100000"/>
              </a:lnSpc>
              <a:defRPr sz="5400">
                <a:ln w="19050">
                  <a:noFill/>
                </a:ln>
                <a:solidFill>
                  <a:schemeClr val="tx1"/>
                </a:solidFill>
              </a:defRPr>
            </a:lvl1pPr>
          </a:lstStyle>
          <a:p>
            <a:pPr lvl="0"/>
            <a:r>
              <a:rPr lang="en-US"/>
              <a:t>Click to add title</a:t>
            </a:r>
          </a:p>
        </p:txBody>
      </p:sp>
      <p:sp>
        <p:nvSpPr>
          <p:cNvPr id="9" name="Subtitle 8"/>
          <p:cNvSpPr>
            <a:spLocks noGrp="1"/>
          </p:cNvSpPr>
          <p:nvPr>
            <p:ph type="subTitle" sz="quarter" idx="1" hasCustomPrompt="1"/>
          </p:nvPr>
        </p:nvSpPr>
        <p:spPr>
          <a:xfrm>
            <a:off x="660400" y="4123350"/>
            <a:ext cx="3962400" cy="707672"/>
          </a:xfrm>
          <a:prstGeom prst="snip2DiagRect">
            <a:avLst>
              <a:gd name="adj1" fmla="val 0"/>
              <a:gd name="adj2" fmla="val 36408"/>
            </a:avLst>
          </a:prstGeom>
          <a:solidFill>
            <a:schemeClr val="accent1"/>
          </a:solidFill>
          <a:ln>
            <a:noFill/>
          </a:ln>
        </p:spPr>
        <p:txBody>
          <a:bodyPr vert="horz" wrap="square" lIns="91440" tIns="45720" rIns="91440" bIns="45720" rtlCol="0" anchor="ctr" anchorCtr="0">
            <a:normAutofit/>
          </a:bodyPr>
          <a:lstStyle>
            <a:lvl1pPr marL="0" indent="0" algn="ctr">
              <a:lnSpc>
                <a:spcPct val="100000"/>
              </a:lnSpc>
              <a:buNone/>
              <a:defRPr lang="en-US" sz="1800" dirty="0">
                <a:solidFill>
                  <a:srgbClr val="FFFFFF"/>
                </a:solidFill>
                <a:latin typeface="+mj-lt"/>
              </a:defRPr>
            </a:lvl1pPr>
          </a:lstStyle>
          <a:p>
            <a:pPr lvl="0"/>
            <a:r>
              <a:rPr lang="en-US"/>
              <a:t>Click to add subtitle</a:t>
            </a:r>
          </a:p>
        </p:txBody>
      </p:sp>
      <p:sp>
        <p:nvSpPr>
          <p:cNvPr id="4" name="Text Placeholder 3"/>
          <p:cNvSpPr>
            <a:spLocks noGrp="1"/>
          </p:cNvSpPr>
          <p:nvPr>
            <p:ph type="body" sz="quarter" idx="13" hasCustomPrompt="1"/>
          </p:nvPr>
        </p:nvSpPr>
        <p:spPr>
          <a:xfrm>
            <a:off x="9817099" y="5857100"/>
            <a:ext cx="1701801" cy="276999"/>
          </a:xfrm>
          <a:prstGeom prst="rect">
            <a:avLst/>
          </a:prstGeom>
        </p:spPr>
        <p:txBody>
          <a:bodyPr wrap="square" lIns="90000">
            <a:normAutofit/>
          </a:bodyPr>
          <a:lstStyle>
            <a:lvl1pPr marL="0" indent="0" algn="r">
              <a:lnSpc>
                <a:spcPct val="100000"/>
              </a:lnSpc>
              <a:buNone/>
              <a:defRPr sz="1200"/>
            </a:lvl1pPr>
          </a:lstStyle>
          <a:p>
            <a:pPr lvl="0"/>
            <a:r>
              <a:rPr lang="en-US"/>
              <a:t>Presenter name</a:t>
            </a:r>
          </a:p>
        </p:txBody>
      </p:sp>
      <p:sp>
        <p:nvSpPr>
          <p:cNvPr id="7" name="Text Placeholder 6"/>
          <p:cNvSpPr>
            <a:spLocks noGrp="1"/>
          </p:cNvSpPr>
          <p:nvPr>
            <p:ph type="body" sz="quarter" idx="14" hasCustomPrompt="1"/>
          </p:nvPr>
        </p:nvSpPr>
        <p:spPr>
          <a:xfrm>
            <a:off x="9817099" y="5569554"/>
            <a:ext cx="1701801" cy="276999"/>
          </a:xfrm>
          <a:prstGeom prst="rect">
            <a:avLst/>
          </a:prstGeom>
        </p:spPr>
        <p:txBody>
          <a:bodyPr wrap="none">
            <a:normAutofit/>
          </a:bodyPr>
          <a:lstStyle>
            <a:lvl1pPr marL="0" indent="0" algn="r">
              <a:lnSpc>
                <a:spcPct val="100000"/>
              </a:lnSpc>
              <a:buNone/>
              <a:defRPr sz="1200"/>
            </a:lvl1pPr>
          </a:lstStyle>
          <a:p>
            <a:pPr lvl="0"/>
            <a:r>
              <a:rPr lang="en-US"/>
              <a:t>www.officeplus.cn</a:t>
            </a:r>
          </a:p>
        </p:txBody>
      </p:sp>
      <p:sp>
        <p:nvSpPr>
          <p:cNvPr id="6" name="Subtitle 8">
            <a:extLst>
              <a:ext uri="{FF2B5EF4-FFF2-40B4-BE49-F238E27FC236}">
                <a16:creationId xmlns:a16="http://schemas.microsoft.com/office/drawing/2014/main" id="{9F15F119-D26A-D311-17E9-7A1C29D3B78C}"/>
              </a:ext>
            </a:extLst>
          </p:cNvPr>
          <p:cNvSpPr txBox="1">
            <a:spLocks/>
          </p:cNvSpPr>
          <p:nvPr userDrawn="1"/>
        </p:nvSpPr>
        <p:spPr>
          <a:xfrm>
            <a:off x="1312408" y="3769514"/>
            <a:ext cx="3962400" cy="707672"/>
          </a:xfrm>
          <a:prstGeom prst="rect">
            <a:avLst/>
          </a:prstGeom>
        </p:spPr>
        <p:txBody>
          <a:bodyPr vert="horz" wrap="square"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a:t>郭  琨     </a:t>
            </a:r>
            <a:r>
              <a:rPr lang="en-US" altLang="zh-CN"/>
              <a:t>guokun@ucas.ac.cn </a:t>
            </a:r>
            <a:endParaRPr lang="zh-CN" altLang="en-US" dirty="0"/>
          </a:p>
        </p:txBody>
      </p:sp>
      <p:sp>
        <p:nvSpPr>
          <p:cNvPr id="8" name="文本框 7">
            <a:extLst>
              <a:ext uri="{FF2B5EF4-FFF2-40B4-BE49-F238E27FC236}">
                <a16:creationId xmlns:a16="http://schemas.microsoft.com/office/drawing/2014/main" id="{7FB85CC8-313A-6EEC-13A2-1B0A3A029784}"/>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492005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691D85A-5B52-8986-1853-15643400A7BA}"/>
              </a:ext>
            </a:extLst>
          </p:cNvPr>
          <p:cNvGrpSpPr/>
          <p:nvPr/>
        </p:nvGrpSpPr>
        <p:grpSpPr>
          <a:xfrm>
            <a:off x="0" y="0"/>
            <a:ext cx="12192000" cy="6858000"/>
            <a:chOff x="0" y="0"/>
            <a:chExt cx="12192000" cy="6858000"/>
          </a:xfrm>
        </p:grpSpPr>
        <p:sp>
          <p:nvSpPr>
            <p:cNvPr id="7" name="Rectangle 6">
              <a:extLst>
                <a:ext uri="{FF2B5EF4-FFF2-40B4-BE49-F238E27FC236}">
                  <a16:creationId xmlns:a16="http://schemas.microsoft.com/office/drawing/2014/main" id="{E2C0923B-B9EB-06EE-80E2-639790517447}"/>
                </a:ext>
              </a:extLst>
            </p:cNvPr>
            <p:cNvSpPr/>
            <p:nvPr/>
          </p:nvSpPr>
          <p:spPr>
            <a:xfrm>
              <a:off x="0" y="0"/>
              <a:ext cx="12192000" cy="6858000"/>
            </a:xfrm>
            <a:prstGeom prst="rect">
              <a:avLst/>
            </a:prstGeom>
            <a:blipFill rotWithShape="0">
              <a:blip r:embed="rId2"/>
              <a:srcRect/>
              <a:stretch>
                <a:fillRect r="-36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p>
          </p:txBody>
        </p:sp>
        <p:sp>
          <p:nvSpPr>
            <p:cNvPr id="10" name="Rectangle 9">
              <a:extLst>
                <a:ext uri="{FF2B5EF4-FFF2-40B4-BE49-F238E27FC236}">
                  <a16:creationId xmlns:a16="http://schemas.microsoft.com/office/drawing/2014/main" id="{DFDE82C8-4C60-2D4E-F0D7-C941C357D4EE}"/>
                </a:ext>
              </a:extLst>
            </p:cNvPr>
            <p:cNvSpPr/>
            <p:nvPr/>
          </p:nvSpPr>
          <p:spPr>
            <a:xfrm>
              <a:off x="0" y="0"/>
              <a:ext cx="12192000" cy="6858000"/>
            </a:xfrm>
            <a:prstGeom prst="rect">
              <a:avLst/>
            </a:prstGeom>
            <a:solidFill>
              <a:schemeClr val="bg1">
                <a:alpha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Title 8"/>
          <p:cNvSpPr>
            <a:spLocks noGrp="1"/>
          </p:cNvSpPr>
          <p:nvPr>
            <p:ph type="title" hasCustomPrompt="1"/>
          </p:nvPr>
        </p:nvSpPr>
        <p:spPr>
          <a:xfrm>
            <a:off x="660400" y="0"/>
            <a:ext cx="10858500" cy="1028700"/>
          </a:xfrm>
          <a:prstGeom prst="rect">
            <a:avLst/>
          </a:prstGeom>
        </p:spPr>
        <p:txBody>
          <a:bodyPr anchor="b">
            <a:normAutofit/>
          </a:bodyPr>
          <a:lstStyle>
            <a:lvl1pPr>
              <a:lnSpc>
                <a:spcPct val="100000"/>
              </a:lnSpc>
              <a:defRPr>
                <a:solidFill>
                  <a:schemeClr val="tx1"/>
                </a:solidFill>
              </a:defRPr>
            </a:lvl1pPr>
          </a:lstStyle>
          <a:p>
            <a:pPr lvl="0"/>
            <a:r>
              <a:rPr lang="en-US" dirty="0"/>
              <a:t>Click to add title</a:t>
            </a:r>
          </a:p>
        </p:txBody>
      </p:sp>
      <p:sp>
        <p:nvSpPr>
          <p:cNvPr id="8" name="Content Placeholder 7"/>
          <p:cNvSpPr>
            <a:spLocks noGrp="1"/>
          </p:cNvSpPr>
          <p:nvPr>
            <p:ph idx="1"/>
          </p:nvPr>
        </p:nvSpPr>
        <p:spPr>
          <a:xfrm>
            <a:off x="660400" y="1092200"/>
            <a:ext cx="10858500" cy="5041900"/>
          </a:xfrm>
          <a:prstGeom prst="rect">
            <a:avLst/>
          </a:prstGeom>
        </p:spPr>
        <p:txBody>
          <a:bodyPr vert="horz" lIns="91440" tIns="45720" rIns="91440" bIns="45720" rtlCol="0">
            <a:normAutofit/>
          </a:bodyPr>
          <a:lstStyle>
            <a:lvl1pPr marL="285750" indent="-285750">
              <a:buFont typeface="Arial" panose="020B0604020202020204" pitchFamily="34" charset="0"/>
              <a:buChar char="•"/>
              <a:defRPr/>
            </a:lvl1pPr>
            <a:lvl2pPr marL="742950" indent="-285750">
              <a:buFont typeface="Arial" panose="020B0604020202020204" pitchFamily="34" charset="0"/>
              <a:buChar char="•"/>
              <a:defRPr/>
            </a:lvl2pPr>
            <a:lvl3pPr marL="1200150" indent="-285750">
              <a:buFont typeface="Arial" panose="020B0604020202020204" pitchFamily="34" charset="0"/>
              <a:buChar char="•"/>
              <a:defRPr/>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E2982A54-1ED4-49C6-8154-FC2019FF8FB3}" type="datetime1">
              <a:rPr lang="zh-CN" altLang="en-US" smtClean="0"/>
              <a:t>2024-12-29</a:t>
            </a:fld>
            <a:endParaRPr lang="zh-CN" altLang="en-US"/>
          </a:p>
        </p:txBody>
      </p:sp>
      <p:sp>
        <p:nvSpPr>
          <p:cNvPr id="3" name="Footer Placeholder 2"/>
          <p:cNvSpPr>
            <a:spLocks noGrp="1"/>
          </p:cNvSpPr>
          <p:nvPr>
            <p:ph type="ftr" sz="quarter" idx="11"/>
          </p:nvPr>
        </p:nvSpPr>
        <p:spPr/>
        <p:txBody>
          <a:bodyPr/>
          <a:lstStyle/>
          <a:p>
            <a:r>
              <a:rPr lang="af-ZA" altLang="zh-CN"/>
              <a:t>OfficePLUS</a:t>
            </a:r>
            <a:endParaRPr lang="zh-CN" altLang="en-US"/>
          </a:p>
        </p:txBody>
      </p:sp>
      <p:sp>
        <p:nvSpPr>
          <p:cNvPr id="4" name="Slide Number Placeholder 3"/>
          <p:cNvSpPr>
            <a:spLocks noGrp="1"/>
          </p:cNvSpPr>
          <p:nvPr>
            <p:ph type="sldNum" sz="quarter" idx="12"/>
          </p:nvPr>
        </p:nvSpPr>
        <p:spPr/>
        <p:txBody>
          <a:bodyPr/>
          <a:lstStyle/>
          <a:p>
            <a:fld id="{7F65B630-C7FF-41C0-9923-C5E5E29EED81}" type="slidenum">
              <a:rPr lang="zh-CN" altLang="en-US" smtClean="0"/>
              <a:t>‹#›</a:t>
            </a:fld>
            <a:endParaRPr lang="zh-CN" altLang="en-US"/>
          </a:p>
        </p:txBody>
      </p:sp>
      <p:sp>
        <p:nvSpPr>
          <p:cNvPr id="11" name="文本框 10">
            <a:extLst>
              <a:ext uri="{FF2B5EF4-FFF2-40B4-BE49-F238E27FC236}">
                <a16:creationId xmlns:a16="http://schemas.microsoft.com/office/drawing/2014/main" id="{858D79E4-52AF-3359-106D-E3AE8DBC837E}"/>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362154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genda">
    <p:bg>
      <p:bgRef idx="1001">
        <a:schemeClr val="bg1"/>
      </p:bgRef>
    </p:bg>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660400" y="1500188"/>
            <a:ext cx="2836800" cy="914400"/>
          </a:xfrm>
          <a:prstGeom prst="rect">
            <a:avLst/>
          </a:prstGeom>
        </p:spPr>
        <p:txBody>
          <a:bodyPr wrap="none" anchor="t">
            <a:normAutofit/>
          </a:bodyPr>
          <a:lstStyle>
            <a:lvl1pPr algn="r">
              <a:lnSpc>
                <a:spcPct val="100000"/>
              </a:lnSpc>
              <a:defRPr sz="2800">
                <a:solidFill>
                  <a:schemeClr val="accent1"/>
                </a:solidFill>
              </a:defRPr>
            </a:lvl1pPr>
          </a:lstStyle>
          <a:p>
            <a:pPr lvl="0"/>
            <a:r>
              <a:rPr lang="en-US"/>
              <a:t>Agenda</a:t>
            </a:r>
          </a:p>
        </p:txBody>
      </p:sp>
      <p:sp>
        <p:nvSpPr>
          <p:cNvPr id="7" name="Content Placeholder 6"/>
          <p:cNvSpPr>
            <a:spLocks noGrp="1"/>
          </p:cNvSpPr>
          <p:nvPr>
            <p:ph sz="quarter" idx="1" hasCustomPrompt="1"/>
          </p:nvPr>
        </p:nvSpPr>
        <p:spPr>
          <a:xfrm>
            <a:off x="3746500" y="1500187"/>
            <a:ext cx="7772400" cy="4633200"/>
          </a:xfrm>
          <a:prstGeom prst="rect">
            <a:avLst/>
          </a:prstGeom>
        </p:spPr>
        <p:txBody>
          <a:bodyPr wrap="square">
            <a:normAutofit/>
          </a:bodyPr>
          <a:lstStyle>
            <a:lvl1pPr marL="457200" indent="-457200">
              <a:lnSpc>
                <a:spcPct val="130000"/>
              </a:lnSpc>
              <a:buFont typeface="+mj-lt"/>
              <a:buAutoNum type="arabicPeriod"/>
              <a:defRPr sz="2400" b="0">
                <a:solidFill>
                  <a:schemeClr val="tx1"/>
                </a:solidFill>
                <a:latin typeface="+mn-lt"/>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2A27A813-B2FD-42E1-9222-83B574E99074}" type="datetime1">
              <a:rPr lang="zh-CN" altLang="en-US" smtClean="0"/>
              <a:t>2024-12-29</a:t>
            </a:fld>
            <a:endParaRPr lang="en-US" altLang="zh-CN"/>
          </a:p>
        </p:txBody>
      </p:sp>
      <p:sp>
        <p:nvSpPr>
          <p:cNvPr id="3" name="Footer Placeholder 2"/>
          <p:cNvSpPr>
            <a:spLocks noGrp="1"/>
          </p:cNvSpPr>
          <p:nvPr>
            <p:ph type="ftr" sz="quarter" idx="11"/>
          </p:nvPr>
        </p:nvSpPr>
        <p:spPr/>
        <p:txBody>
          <a:bodyPr/>
          <a:lstStyle/>
          <a:p>
            <a:r>
              <a:rPr lang="af-ZA" altLang="zh-CN"/>
              <a:t>OfficePLUS</a:t>
            </a:r>
            <a:endParaRPr lang="zh-CN" altLang="en-US"/>
          </a:p>
        </p:txBody>
      </p:sp>
      <p:sp>
        <p:nvSpPr>
          <p:cNvPr id="4" name="Slide Number Placeholder 3"/>
          <p:cNvSpPr>
            <a:spLocks noGrp="1"/>
          </p:cNvSpPr>
          <p:nvPr>
            <p:ph type="sldNum" sz="quarter" idx="12"/>
          </p:nvPr>
        </p:nvSpPr>
        <p:spPr/>
        <p:txBody>
          <a:bodyPr/>
          <a:lstStyle/>
          <a:p>
            <a:fld id="{7F65B630-C7FF-41C0-9923-C5E5E29EED81}" type="slidenum">
              <a:rPr lang="en-US" altLang="zh-CN" smtClean="0"/>
              <a:pPr/>
              <a:t>‹#›</a:t>
            </a:fld>
            <a:endParaRPr lang="en-US" altLang="zh-CN"/>
          </a:p>
        </p:txBody>
      </p:sp>
      <p:grpSp>
        <p:nvGrpSpPr>
          <p:cNvPr id="6" name="Group 5"/>
          <p:cNvGrpSpPr/>
          <p:nvPr/>
        </p:nvGrpSpPr>
        <p:grpSpPr>
          <a:xfrm>
            <a:off x="2626456" y="1500188"/>
            <a:ext cx="994563" cy="4634686"/>
            <a:chOff x="2626456" y="1500188"/>
            <a:chExt cx="994563" cy="4634686"/>
          </a:xfrm>
        </p:grpSpPr>
        <p:cxnSp>
          <p:nvCxnSpPr>
            <p:cNvPr id="8" name="Straight Connector 7"/>
            <p:cNvCxnSpPr>
              <a:cxnSpLocks/>
            </p:cNvCxnSpPr>
            <p:nvPr/>
          </p:nvCxnSpPr>
          <p:spPr>
            <a:xfrm>
              <a:off x="3621019" y="1500188"/>
              <a:ext cx="0" cy="4633913"/>
            </a:xfrm>
            <a:prstGeom prst="line">
              <a:avLst/>
            </a:prstGeom>
            <a:solidFill>
              <a:srgbClr val="FFCC00"/>
            </a:solidFill>
            <a:ln w="3175" cap="flat" cmpd="sng" algn="ctr">
              <a:solidFill>
                <a:schemeClr val="tx1">
                  <a:alpha val="50000"/>
                </a:schemeClr>
              </a:solidFill>
              <a:prstDash val="solid"/>
              <a:round/>
              <a:headEnd type="none" w="med" len="med"/>
              <a:tailEnd type="none" w="med" len="med"/>
            </a:ln>
            <a:effectLst/>
          </p:spPr>
        </p:cxnSp>
        <p:sp>
          <p:nvSpPr>
            <p:cNvPr id="9" name="Freeform: Shape 8"/>
            <p:cNvSpPr>
              <a:spLocks noChangeAspect="1"/>
            </p:cNvSpPr>
            <p:nvPr/>
          </p:nvSpPr>
          <p:spPr bwMode="auto">
            <a:xfrm>
              <a:off x="2626456" y="5219207"/>
              <a:ext cx="870506" cy="915667"/>
            </a:xfrm>
            <a:custGeom>
              <a:avLst/>
              <a:gdLst>
                <a:gd name="T0" fmla="*/ 3353 w 5127"/>
                <a:gd name="T1" fmla="*/ 1728 h 5401"/>
                <a:gd name="T2" fmla="*/ 2183 w 5127"/>
                <a:gd name="T3" fmla="*/ 1608 h 5401"/>
                <a:gd name="T4" fmla="*/ 3353 w 5127"/>
                <a:gd name="T5" fmla="*/ 1488 h 5401"/>
                <a:gd name="T6" fmla="*/ 3103 w 5127"/>
                <a:gd name="T7" fmla="*/ 2231 h 5401"/>
                <a:gd name="T8" fmla="*/ 3103 w 5127"/>
                <a:gd name="T9" fmla="*/ 1991 h 5401"/>
                <a:gd name="T10" fmla="*/ 2432 w 5127"/>
                <a:gd name="T11" fmla="*/ 2111 h 5401"/>
                <a:gd name="T12" fmla="*/ 3103 w 5127"/>
                <a:gd name="T13" fmla="*/ 2231 h 5401"/>
                <a:gd name="T14" fmla="*/ 3353 w 5127"/>
                <a:gd name="T15" fmla="*/ 2648 h 5401"/>
                <a:gd name="T16" fmla="*/ 2183 w 5127"/>
                <a:gd name="T17" fmla="*/ 2768 h 5401"/>
                <a:gd name="T18" fmla="*/ 3353 w 5127"/>
                <a:gd name="T19" fmla="*/ 2888 h 5401"/>
                <a:gd name="T20" fmla="*/ 2552 w 5127"/>
                <a:gd name="T21" fmla="*/ 3151 h 5401"/>
                <a:gd name="T22" fmla="*/ 2552 w 5127"/>
                <a:gd name="T23" fmla="*/ 3391 h 5401"/>
                <a:gd name="T24" fmla="*/ 3223 w 5127"/>
                <a:gd name="T25" fmla="*/ 3271 h 5401"/>
                <a:gd name="T26" fmla="*/ 2552 w 5127"/>
                <a:gd name="T27" fmla="*/ 3151 h 5401"/>
                <a:gd name="T28" fmla="*/ 4448 w 5127"/>
                <a:gd name="T29" fmla="*/ 1442 h 5401"/>
                <a:gd name="T30" fmla="*/ 4688 w 5127"/>
                <a:gd name="T31" fmla="*/ 1442 h 5401"/>
                <a:gd name="T32" fmla="*/ 3988 w 5127"/>
                <a:gd name="T33" fmla="*/ 0 h 5401"/>
                <a:gd name="T34" fmla="*/ 0 w 5127"/>
                <a:gd name="T35" fmla="*/ 604 h 5401"/>
                <a:gd name="T36" fmla="*/ 120 w 5127"/>
                <a:gd name="T37" fmla="*/ 1792 h 5401"/>
                <a:gd name="T38" fmla="*/ 686 w 5127"/>
                <a:gd name="T39" fmla="*/ 1672 h 5401"/>
                <a:gd name="T40" fmla="*/ 240 w 5127"/>
                <a:gd name="T41" fmla="*/ 1552 h 5401"/>
                <a:gd name="T42" fmla="*/ 604 w 5127"/>
                <a:gd name="T43" fmla="*/ 240 h 5401"/>
                <a:gd name="T44" fmla="*/ 968 w 5127"/>
                <a:gd name="T45" fmla="*/ 4179 h 5401"/>
                <a:gd name="T46" fmla="*/ 3904 w 5127"/>
                <a:gd name="T47" fmla="*/ 4879 h 5401"/>
                <a:gd name="T48" fmla="*/ 3904 w 5127"/>
                <a:gd name="T49" fmla="*/ 4639 h 5401"/>
                <a:gd name="T50" fmla="*/ 1208 w 5127"/>
                <a:gd name="T51" fmla="*/ 4179 h 5401"/>
                <a:gd name="T52" fmla="*/ 1086 w 5127"/>
                <a:gd name="T53" fmla="*/ 240 h 5401"/>
                <a:gd name="T54" fmla="*/ 4448 w 5127"/>
                <a:gd name="T55" fmla="*/ 700 h 5401"/>
                <a:gd name="T56" fmla="*/ 4568 w 5127"/>
                <a:gd name="T57" fmla="*/ 2000 h 5401"/>
                <a:gd name="T58" fmla="*/ 4568 w 5127"/>
                <a:gd name="T59" fmla="*/ 2240 h 5401"/>
                <a:gd name="T60" fmla="*/ 4887 w 5127"/>
                <a:gd name="T61" fmla="*/ 2340 h 5401"/>
                <a:gd name="T62" fmla="*/ 5007 w 5127"/>
                <a:gd name="T63" fmla="*/ 3838 h 5401"/>
                <a:gd name="T64" fmla="*/ 5127 w 5127"/>
                <a:gd name="T65" fmla="*/ 2340 h 5401"/>
                <a:gd name="T66" fmla="*/ 4568 w 5127"/>
                <a:gd name="T67" fmla="*/ 5139 h 5401"/>
                <a:gd name="T68" fmla="*/ 4448 w 5127"/>
                <a:gd name="T69" fmla="*/ 5281 h 5401"/>
                <a:gd name="T70" fmla="*/ 4688 w 5127"/>
                <a:gd name="T71" fmla="*/ 5281 h 5401"/>
                <a:gd name="T72" fmla="*/ 4568 w 5127"/>
                <a:gd name="T73" fmla="*/ 5139 h 5401"/>
                <a:gd name="T74" fmla="*/ 4448 w 5127"/>
                <a:gd name="T75" fmla="*/ 2559 h 5401"/>
                <a:gd name="T76" fmla="*/ 4568 w 5127"/>
                <a:gd name="T77" fmla="*/ 4974 h 5401"/>
                <a:gd name="T78" fmla="*/ 4688 w 5127"/>
                <a:gd name="T79" fmla="*/ 2559 h 5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7" h="5401">
                  <a:moveTo>
                    <a:pt x="3473" y="1608"/>
                  </a:moveTo>
                  <a:cubicBezTo>
                    <a:pt x="3473" y="1674"/>
                    <a:pt x="3419" y="1728"/>
                    <a:pt x="3353" y="1728"/>
                  </a:cubicBezTo>
                  <a:lnTo>
                    <a:pt x="2303" y="1728"/>
                  </a:lnTo>
                  <a:cubicBezTo>
                    <a:pt x="2236" y="1728"/>
                    <a:pt x="2183" y="1674"/>
                    <a:pt x="2183" y="1608"/>
                  </a:cubicBezTo>
                  <a:cubicBezTo>
                    <a:pt x="2183" y="1542"/>
                    <a:pt x="2236" y="1488"/>
                    <a:pt x="2303" y="1488"/>
                  </a:cubicBezTo>
                  <a:lnTo>
                    <a:pt x="3353" y="1488"/>
                  </a:lnTo>
                  <a:cubicBezTo>
                    <a:pt x="3419" y="1488"/>
                    <a:pt x="3473" y="1542"/>
                    <a:pt x="3473" y="1608"/>
                  </a:cubicBezTo>
                  <a:close/>
                  <a:moveTo>
                    <a:pt x="3103" y="2231"/>
                  </a:moveTo>
                  <a:cubicBezTo>
                    <a:pt x="3170" y="2231"/>
                    <a:pt x="3223" y="2178"/>
                    <a:pt x="3223" y="2111"/>
                  </a:cubicBezTo>
                  <a:cubicBezTo>
                    <a:pt x="3223" y="2045"/>
                    <a:pt x="3170" y="1991"/>
                    <a:pt x="3103" y="1991"/>
                  </a:cubicBezTo>
                  <a:lnTo>
                    <a:pt x="2552" y="1991"/>
                  </a:lnTo>
                  <a:cubicBezTo>
                    <a:pt x="2486" y="1991"/>
                    <a:pt x="2432" y="2045"/>
                    <a:pt x="2432" y="2111"/>
                  </a:cubicBezTo>
                  <a:cubicBezTo>
                    <a:pt x="2432" y="2178"/>
                    <a:pt x="2486" y="2231"/>
                    <a:pt x="2552" y="2231"/>
                  </a:cubicBezTo>
                  <a:lnTo>
                    <a:pt x="3103" y="2231"/>
                  </a:lnTo>
                  <a:close/>
                  <a:moveTo>
                    <a:pt x="3473" y="2768"/>
                  </a:moveTo>
                  <a:cubicBezTo>
                    <a:pt x="3473" y="2701"/>
                    <a:pt x="3419" y="2648"/>
                    <a:pt x="3353" y="2648"/>
                  </a:cubicBezTo>
                  <a:lnTo>
                    <a:pt x="2303" y="2648"/>
                  </a:lnTo>
                  <a:cubicBezTo>
                    <a:pt x="2236" y="2648"/>
                    <a:pt x="2183" y="2701"/>
                    <a:pt x="2183" y="2768"/>
                  </a:cubicBezTo>
                  <a:cubicBezTo>
                    <a:pt x="2183" y="2834"/>
                    <a:pt x="2236" y="2888"/>
                    <a:pt x="2303" y="2888"/>
                  </a:cubicBezTo>
                  <a:lnTo>
                    <a:pt x="3353" y="2888"/>
                  </a:lnTo>
                  <a:cubicBezTo>
                    <a:pt x="3419" y="2888"/>
                    <a:pt x="3473" y="2834"/>
                    <a:pt x="3473" y="2768"/>
                  </a:cubicBezTo>
                  <a:close/>
                  <a:moveTo>
                    <a:pt x="2552" y="3151"/>
                  </a:moveTo>
                  <a:cubicBezTo>
                    <a:pt x="2486" y="3151"/>
                    <a:pt x="2432" y="3205"/>
                    <a:pt x="2432" y="3271"/>
                  </a:cubicBezTo>
                  <a:cubicBezTo>
                    <a:pt x="2432" y="3338"/>
                    <a:pt x="2486" y="3391"/>
                    <a:pt x="2552" y="3391"/>
                  </a:cubicBezTo>
                  <a:lnTo>
                    <a:pt x="3103" y="3391"/>
                  </a:lnTo>
                  <a:cubicBezTo>
                    <a:pt x="3170" y="3391"/>
                    <a:pt x="3223" y="3338"/>
                    <a:pt x="3223" y="3271"/>
                  </a:cubicBezTo>
                  <a:cubicBezTo>
                    <a:pt x="3223" y="3205"/>
                    <a:pt x="3170" y="3151"/>
                    <a:pt x="3103" y="3151"/>
                  </a:cubicBezTo>
                  <a:lnTo>
                    <a:pt x="2552" y="3151"/>
                  </a:lnTo>
                  <a:close/>
                  <a:moveTo>
                    <a:pt x="4448" y="700"/>
                  </a:moveTo>
                  <a:lnTo>
                    <a:pt x="4448" y="1442"/>
                  </a:lnTo>
                  <a:cubicBezTo>
                    <a:pt x="4448" y="1509"/>
                    <a:pt x="4501" y="1562"/>
                    <a:pt x="4568" y="1562"/>
                  </a:cubicBezTo>
                  <a:cubicBezTo>
                    <a:pt x="4634" y="1562"/>
                    <a:pt x="4688" y="1509"/>
                    <a:pt x="4688" y="1442"/>
                  </a:cubicBezTo>
                  <a:lnTo>
                    <a:pt x="4688" y="700"/>
                  </a:lnTo>
                  <a:cubicBezTo>
                    <a:pt x="4688" y="314"/>
                    <a:pt x="4374" y="0"/>
                    <a:pt x="3988" y="0"/>
                  </a:cubicBezTo>
                  <a:lnTo>
                    <a:pt x="604" y="0"/>
                  </a:lnTo>
                  <a:cubicBezTo>
                    <a:pt x="271" y="0"/>
                    <a:pt x="0" y="271"/>
                    <a:pt x="0" y="604"/>
                  </a:cubicBezTo>
                  <a:lnTo>
                    <a:pt x="0" y="1672"/>
                  </a:lnTo>
                  <a:cubicBezTo>
                    <a:pt x="0" y="1738"/>
                    <a:pt x="53" y="1792"/>
                    <a:pt x="120" y="1792"/>
                  </a:cubicBezTo>
                  <a:lnTo>
                    <a:pt x="566" y="1792"/>
                  </a:lnTo>
                  <a:cubicBezTo>
                    <a:pt x="632" y="1792"/>
                    <a:pt x="686" y="1738"/>
                    <a:pt x="686" y="1672"/>
                  </a:cubicBezTo>
                  <a:cubicBezTo>
                    <a:pt x="686" y="1606"/>
                    <a:pt x="632" y="1552"/>
                    <a:pt x="566" y="1552"/>
                  </a:cubicBezTo>
                  <a:lnTo>
                    <a:pt x="240" y="1552"/>
                  </a:lnTo>
                  <a:lnTo>
                    <a:pt x="240" y="604"/>
                  </a:lnTo>
                  <a:cubicBezTo>
                    <a:pt x="240" y="403"/>
                    <a:pt x="403" y="240"/>
                    <a:pt x="604" y="240"/>
                  </a:cubicBezTo>
                  <a:cubicBezTo>
                    <a:pt x="805" y="240"/>
                    <a:pt x="968" y="403"/>
                    <a:pt x="968" y="604"/>
                  </a:cubicBezTo>
                  <a:lnTo>
                    <a:pt x="968" y="4179"/>
                  </a:lnTo>
                  <a:cubicBezTo>
                    <a:pt x="968" y="4565"/>
                    <a:pt x="1282" y="4879"/>
                    <a:pt x="1668" y="4879"/>
                  </a:cubicBezTo>
                  <a:lnTo>
                    <a:pt x="3904" y="4879"/>
                  </a:lnTo>
                  <a:cubicBezTo>
                    <a:pt x="3970" y="4879"/>
                    <a:pt x="4024" y="4825"/>
                    <a:pt x="4024" y="4759"/>
                  </a:cubicBezTo>
                  <a:cubicBezTo>
                    <a:pt x="4024" y="4693"/>
                    <a:pt x="3970" y="4639"/>
                    <a:pt x="3904" y="4639"/>
                  </a:cubicBezTo>
                  <a:lnTo>
                    <a:pt x="1668" y="4639"/>
                  </a:lnTo>
                  <a:cubicBezTo>
                    <a:pt x="1415" y="4639"/>
                    <a:pt x="1208" y="4433"/>
                    <a:pt x="1208" y="4179"/>
                  </a:cubicBezTo>
                  <a:lnTo>
                    <a:pt x="1208" y="604"/>
                  </a:lnTo>
                  <a:cubicBezTo>
                    <a:pt x="1208" y="468"/>
                    <a:pt x="1163" y="341"/>
                    <a:pt x="1086" y="240"/>
                  </a:cubicBezTo>
                  <a:lnTo>
                    <a:pt x="3988" y="240"/>
                  </a:lnTo>
                  <a:cubicBezTo>
                    <a:pt x="4241" y="240"/>
                    <a:pt x="4448" y="446"/>
                    <a:pt x="4448" y="700"/>
                  </a:cubicBezTo>
                  <a:close/>
                  <a:moveTo>
                    <a:pt x="4787" y="2000"/>
                  </a:moveTo>
                  <a:lnTo>
                    <a:pt x="4568" y="2000"/>
                  </a:lnTo>
                  <a:cubicBezTo>
                    <a:pt x="4501" y="2000"/>
                    <a:pt x="4448" y="2054"/>
                    <a:pt x="4448" y="2120"/>
                  </a:cubicBezTo>
                  <a:cubicBezTo>
                    <a:pt x="4448" y="2187"/>
                    <a:pt x="4501" y="2240"/>
                    <a:pt x="4568" y="2240"/>
                  </a:cubicBezTo>
                  <a:lnTo>
                    <a:pt x="4787" y="2240"/>
                  </a:lnTo>
                  <a:cubicBezTo>
                    <a:pt x="4842" y="2240"/>
                    <a:pt x="4887" y="2285"/>
                    <a:pt x="4887" y="2340"/>
                  </a:cubicBezTo>
                  <a:lnTo>
                    <a:pt x="4887" y="3718"/>
                  </a:lnTo>
                  <a:cubicBezTo>
                    <a:pt x="4887" y="3785"/>
                    <a:pt x="4941" y="3838"/>
                    <a:pt x="5007" y="3838"/>
                  </a:cubicBezTo>
                  <a:cubicBezTo>
                    <a:pt x="5073" y="3838"/>
                    <a:pt x="5127" y="3785"/>
                    <a:pt x="5127" y="3718"/>
                  </a:cubicBezTo>
                  <a:lnTo>
                    <a:pt x="5127" y="2340"/>
                  </a:lnTo>
                  <a:cubicBezTo>
                    <a:pt x="5127" y="2153"/>
                    <a:pt x="4975" y="2000"/>
                    <a:pt x="4787" y="2000"/>
                  </a:cubicBezTo>
                  <a:close/>
                  <a:moveTo>
                    <a:pt x="4568" y="5139"/>
                  </a:moveTo>
                  <a:cubicBezTo>
                    <a:pt x="4501" y="5139"/>
                    <a:pt x="4448" y="5193"/>
                    <a:pt x="4448" y="5259"/>
                  </a:cubicBezTo>
                  <a:lnTo>
                    <a:pt x="4448" y="5281"/>
                  </a:lnTo>
                  <a:cubicBezTo>
                    <a:pt x="4448" y="5347"/>
                    <a:pt x="4501" y="5401"/>
                    <a:pt x="4568" y="5401"/>
                  </a:cubicBezTo>
                  <a:cubicBezTo>
                    <a:pt x="4634" y="5401"/>
                    <a:pt x="4688" y="5347"/>
                    <a:pt x="4688" y="5281"/>
                  </a:cubicBezTo>
                  <a:lnTo>
                    <a:pt x="4688" y="5259"/>
                  </a:lnTo>
                  <a:cubicBezTo>
                    <a:pt x="4688" y="5193"/>
                    <a:pt x="4634" y="5139"/>
                    <a:pt x="4568" y="5139"/>
                  </a:cubicBezTo>
                  <a:close/>
                  <a:moveTo>
                    <a:pt x="4568" y="2439"/>
                  </a:moveTo>
                  <a:cubicBezTo>
                    <a:pt x="4501" y="2439"/>
                    <a:pt x="4448" y="2492"/>
                    <a:pt x="4448" y="2559"/>
                  </a:cubicBezTo>
                  <a:lnTo>
                    <a:pt x="4448" y="4854"/>
                  </a:lnTo>
                  <a:cubicBezTo>
                    <a:pt x="4448" y="4920"/>
                    <a:pt x="4501" y="4974"/>
                    <a:pt x="4568" y="4974"/>
                  </a:cubicBezTo>
                  <a:cubicBezTo>
                    <a:pt x="4634" y="4974"/>
                    <a:pt x="4688" y="4920"/>
                    <a:pt x="4688" y="4854"/>
                  </a:cubicBezTo>
                  <a:lnTo>
                    <a:pt x="4688" y="2559"/>
                  </a:lnTo>
                  <a:cubicBezTo>
                    <a:pt x="4688" y="2492"/>
                    <a:pt x="4634" y="2439"/>
                    <a:pt x="4568" y="2439"/>
                  </a:cubicBezTo>
                  <a:close/>
                </a:path>
              </a:pathLst>
            </a:custGeom>
            <a:solidFill>
              <a:schemeClr val="tx1">
                <a:alpha val="15000"/>
              </a:schemeClr>
            </a:solidFill>
            <a:ln>
              <a:noFill/>
            </a:ln>
          </p:spPr>
          <p:txBody>
            <a:bodyPr/>
            <a:lstStyle/>
            <a:p>
              <a:endParaRPr lang="zh-CN" altLang="en-US">
                <a:cs typeface="+mn-ea"/>
                <a:sym typeface="+mn-lt"/>
              </a:endParaRPr>
            </a:p>
          </p:txBody>
        </p:sp>
      </p:grpSp>
      <p:sp>
        <p:nvSpPr>
          <p:cNvPr id="11" name="文本框 10">
            <a:extLst>
              <a:ext uri="{FF2B5EF4-FFF2-40B4-BE49-F238E27FC236}">
                <a16:creationId xmlns:a16="http://schemas.microsoft.com/office/drawing/2014/main" id="{E4FA37E3-37AE-7987-AED2-8FDB9DADD825}"/>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275877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lumMod val="20000"/>
            <a:lumOff val="80000"/>
            <a:alpha val="40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A425F195-132B-F73E-9E2A-627C8019A57A}"/>
              </a:ext>
            </a:extLst>
          </p:cNvPr>
          <p:cNvGrpSpPr/>
          <p:nvPr/>
        </p:nvGrpSpPr>
        <p:grpSpPr>
          <a:xfrm flipH="1">
            <a:off x="0" y="1"/>
            <a:ext cx="12192000" cy="6857999"/>
            <a:chOff x="0" y="1"/>
            <a:chExt cx="12192000" cy="6857999"/>
          </a:xfrm>
        </p:grpSpPr>
        <p:sp>
          <p:nvSpPr>
            <p:cNvPr id="12" name="Freeform: Shape 11">
              <a:extLst>
                <a:ext uri="{FF2B5EF4-FFF2-40B4-BE49-F238E27FC236}">
                  <a16:creationId xmlns:a16="http://schemas.microsoft.com/office/drawing/2014/main" id="{3C30612D-2E54-BA62-F777-B991357E895A}"/>
                </a:ext>
              </a:extLst>
            </p:cNvPr>
            <p:cNvSpPr>
              <a:spLocks/>
            </p:cNvSpPr>
            <p:nvPr/>
          </p:nvSpPr>
          <p:spPr bwMode="auto">
            <a:xfrm>
              <a:off x="8969375" y="6270625"/>
              <a:ext cx="3222625" cy="587375"/>
            </a:xfrm>
            <a:custGeom>
              <a:avLst/>
              <a:gdLst>
                <a:gd name="T0" fmla="*/ 2030 w 2030"/>
                <a:gd name="T1" fmla="*/ 370 h 370"/>
                <a:gd name="T2" fmla="*/ 0 w 2030"/>
                <a:gd name="T3" fmla="*/ 370 h 370"/>
                <a:gd name="T4" fmla="*/ 130 w 2030"/>
                <a:gd name="T5" fmla="*/ 0 h 370"/>
                <a:gd name="T6" fmla="*/ 2030 w 2030"/>
                <a:gd name="T7" fmla="*/ 0 h 370"/>
                <a:gd name="T8" fmla="*/ 2030 w 2030"/>
                <a:gd name="T9" fmla="*/ 370 h 370"/>
              </a:gdLst>
              <a:ahLst/>
              <a:cxnLst>
                <a:cxn ang="0">
                  <a:pos x="T0" y="T1"/>
                </a:cxn>
                <a:cxn ang="0">
                  <a:pos x="T2" y="T3"/>
                </a:cxn>
                <a:cxn ang="0">
                  <a:pos x="T4" y="T5"/>
                </a:cxn>
                <a:cxn ang="0">
                  <a:pos x="T6" y="T7"/>
                </a:cxn>
                <a:cxn ang="0">
                  <a:pos x="T8" y="T9"/>
                </a:cxn>
              </a:cxnLst>
              <a:rect l="0" t="0" r="r" b="b"/>
              <a:pathLst>
                <a:path w="2030" h="370">
                  <a:moveTo>
                    <a:pt x="2030" y="370"/>
                  </a:moveTo>
                  <a:lnTo>
                    <a:pt x="0" y="370"/>
                  </a:lnTo>
                  <a:lnTo>
                    <a:pt x="130" y="0"/>
                  </a:lnTo>
                  <a:lnTo>
                    <a:pt x="2030" y="0"/>
                  </a:lnTo>
                  <a:lnTo>
                    <a:pt x="2030" y="37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3" name="Freeform: Shape 12">
              <a:extLst>
                <a:ext uri="{FF2B5EF4-FFF2-40B4-BE49-F238E27FC236}">
                  <a16:creationId xmlns:a16="http://schemas.microsoft.com/office/drawing/2014/main" id="{028BCDCB-6009-1C16-FD91-7E045015899F}"/>
                </a:ext>
              </a:extLst>
            </p:cNvPr>
            <p:cNvSpPr>
              <a:spLocks/>
            </p:cNvSpPr>
            <p:nvPr/>
          </p:nvSpPr>
          <p:spPr bwMode="auto">
            <a:xfrm>
              <a:off x="7263290" y="2099983"/>
              <a:ext cx="2839291" cy="3242666"/>
            </a:xfrm>
            <a:custGeom>
              <a:avLst/>
              <a:gdLst>
                <a:gd name="T0" fmla="*/ 1654 w 2717"/>
                <a:gd name="T1" fmla="*/ 3103 h 3103"/>
                <a:gd name="T2" fmla="*/ 0 w 2717"/>
                <a:gd name="T3" fmla="*/ 3103 h 3103"/>
                <a:gd name="T4" fmla="*/ 1063 w 2717"/>
                <a:gd name="T5" fmla="*/ 0 h 3103"/>
                <a:gd name="T6" fmla="*/ 2717 w 2717"/>
                <a:gd name="T7" fmla="*/ 0 h 3103"/>
                <a:gd name="T8" fmla="*/ 1654 w 2717"/>
                <a:gd name="T9" fmla="*/ 3103 h 3103"/>
              </a:gdLst>
              <a:ahLst/>
              <a:cxnLst>
                <a:cxn ang="0">
                  <a:pos x="T0" y="T1"/>
                </a:cxn>
                <a:cxn ang="0">
                  <a:pos x="T2" y="T3"/>
                </a:cxn>
                <a:cxn ang="0">
                  <a:pos x="T4" y="T5"/>
                </a:cxn>
                <a:cxn ang="0">
                  <a:pos x="T6" y="T7"/>
                </a:cxn>
                <a:cxn ang="0">
                  <a:pos x="T8" y="T9"/>
                </a:cxn>
              </a:cxnLst>
              <a:rect l="0" t="0" r="r" b="b"/>
              <a:pathLst>
                <a:path w="2717" h="3103">
                  <a:moveTo>
                    <a:pt x="1654" y="3103"/>
                  </a:moveTo>
                  <a:lnTo>
                    <a:pt x="0" y="3103"/>
                  </a:lnTo>
                  <a:lnTo>
                    <a:pt x="1063" y="0"/>
                  </a:lnTo>
                  <a:lnTo>
                    <a:pt x="2717" y="0"/>
                  </a:lnTo>
                  <a:lnTo>
                    <a:pt x="1654" y="310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4" name="Freeform: Shape 13">
              <a:extLst>
                <a:ext uri="{FF2B5EF4-FFF2-40B4-BE49-F238E27FC236}">
                  <a16:creationId xmlns:a16="http://schemas.microsoft.com/office/drawing/2014/main" id="{4B2165AC-F67E-647D-D369-DF56E9487B48}"/>
                </a:ext>
              </a:extLst>
            </p:cNvPr>
            <p:cNvSpPr>
              <a:spLocks/>
            </p:cNvSpPr>
            <p:nvPr/>
          </p:nvSpPr>
          <p:spPr bwMode="auto">
            <a:xfrm>
              <a:off x="5527222" y="1271122"/>
              <a:ext cx="6340457" cy="3783981"/>
            </a:xfrm>
            <a:custGeom>
              <a:avLst/>
              <a:gdLst>
                <a:gd name="connsiteX0" fmla="*/ 2822872 w 6711042"/>
                <a:gd name="connsiteY0" fmla="*/ 572954 h 4005146"/>
                <a:gd name="connsiteX1" fmla="*/ 4652341 w 6711042"/>
                <a:gd name="connsiteY1" fmla="*/ 572954 h 4005146"/>
                <a:gd name="connsiteX2" fmla="*/ 3476570 w 6711042"/>
                <a:gd name="connsiteY2" fmla="*/ 4005146 h 4005146"/>
                <a:gd name="connsiteX3" fmla="*/ 1647100 w 6711042"/>
                <a:gd name="connsiteY3" fmla="*/ 4005146 h 4005146"/>
                <a:gd name="connsiteX4" fmla="*/ 1176878 w 6711042"/>
                <a:gd name="connsiteY4" fmla="*/ 0 h 4005146"/>
                <a:gd name="connsiteX5" fmla="*/ 3006348 w 6711042"/>
                <a:gd name="connsiteY5" fmla="*/ 0 h 4005146"/>
                <a:gd name="connsiteX6" fmla="*/ 1829470 w 6711042"/>
                <a:gd name="connsiteY6" fmla="*/ 3432192 h 4005146"/>
                <a:gd name="connsiteX7" fmla="*/ 0 w 6711042"/>
                <a:gd name="connsiteY7" fmla="*/ 3432192 h 4005146"/>
                <a:gd name="connsiteX8" fmla="*/ 4881572 w 6711042"/>
                <a:gd name="connsiteY8" fmla="*/ 0 h 4005146"/>
                <a:gd name="connsiteX9" fmla="*/ 6711042 w 6711042"/>
                <a:gd name="connsiteY9" fmla="*/ 0 h 4005146"/>
                <a:gd name="connsiteX10" fmla="*/ 5534164 w 6711042"/>
                <a:gd name="connsiteY10" fmla="*/ 3432192 h 4005146"/>
                <a:gd name="connsiteX11" fmla="*/ 3704694 w 6711042"/>
                <a:gd name="connsiteY11" fmla="*/ 3432192 h 400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11042" h="4005146">
                  <a:moveTo>
                    <a:pt x="2822872" y="572954"/>
                  </a:moveTo>
                  <a:lnTo>
                    <a:pt x="4652341" y="572954"/>
                  </a:lnTo>
                  <a:lnTo>
                    <a:pt x="3476570" y="4005146"/>
                  </a:lnTo>
                  <a:lnTo>
                    <a:pt x="1647100" y="4005146"/>
                  </a:lnTo>
                  <a:close/>
                  <a:moveTo>
                    <a:pt x="1176878" y="0"/>
                  </a:moveTo>
                  <a:lnTo>
                    <a:pt x="3006348" y="0"/>
                  </a:lnTo>
                  <a:lnTo>
                    <a:pt x="1829470" y="3432192"/>
                  </a:lnTo>
                  <a:lnTo>
                    <a:pt x="0" y="3432192"/>
                  </a:lnTo>
                  <a:close/>
                  <a:moveTo>
                    <a:pt x="4881572" y="0"/>
                  </a:moveTo>
                  <a:lnTo>
                    <a:pt x="6711042" y="0"/>
                  </a:lnTo>
                  <a:lnTo>
                    <a:pt x="5534164" y="3432192"/>
                  </a:lnTo>
                  <a:lnTo>
                    <a:pt x="3704694" y="3432192"/>
                  </a:lnTo>
                  <a:close/>
                </a:path>
              </a:pathLst>
            </a:custGeom>
            <a:blipFill rotWithShape="0">
              <a:blip r:embed="rId2"/>
              <a:srcRect/>
              <a:stretch>
                <a:fillRect r="-652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solidFill>
                  <a:schemeClr val="lt1"/>
                </a:solidFill>
              </a:endParaRPr>
            </a:p>
          </p:txBody>
        </p:sp>
        <p:sp>
          <p:nvSpPr>
            <p:cNvPr id="15" name="Freeform: Shape 14">
              <a:extLst>
                <a:ext uri="{FF2B5EF4-FFF2-40B4-BE49-F238E27FC236}">
                  <a16:creationId xmlns:a16="http://schemas.microsoft.com/office/drawing/2014/main" id="{7D406329-1BF8-C8CD-DCCB-A6343A341803}"/>
                </a:ext>
              </a:extLst>
            </p:cNvPr>
            <p:cNvSpPr>
              <a:spLocks/>
            </p:cNvSpPr>
            <p:nvPr/>
          </p:nvSpPr>
          <p:spPr bwMode="auto">
            <a:xfrm>
              <a:off x="0" y="1"/>
              <a:ext cx="1147892" cy="3347657"/>
            </a:xfrm>
            <a:custGeom>
              <a:avLst/>
              <a:gdLst>
                <a:gd name="connsiteX0" fmla="*/ 0 w 1147892"/>
                <a:gd name="connsiteY0" fmla="*/ 0 h 3347657"/>
                <a:gd name="connsiteX1" fmla="*/ 1147892 w 1147892"/>
                <a:gd name="connsiteY1" fmla="*/ 0 h 3347657"/>
                <a:gd name="connsiteX2" fmla="*/ 0 w 1147892"/>
                <a:gd name="connsiteY2" fmla="*/ 3347657 h 3347657"/>
              </a:gdLst>
              <a:ahLst/>
              <a:cxnLst>
                <a:cxn ang="0">
                  <a:pos x="connsiteX0" y="connsiteY0"/>
                </a:cxn>
                <a:cxn ang="0">
                  <a:pos x="connsiteX1" y="connsiteY1"/>
                </a:cxn>
                <a:cxn ang="0">
                  <a:pos x="connsiteX2" y="connsiteY2"/>
                </a:cxn>
              </a:cxnLst>
              <a:rect l="l" t="t" r="r" b="b"/>
              <a:pathLst>
                <a:path w="1147892" h="3347657">
                  <a:moveTo>
                    <a:pt x="0" y="0"/>
                  </a:moveTo>
                  <a:lnTo>
                    <a:pt x="1147892" y="0"/>
                  </a:lnTo>
                  <a:lnTo>
                    <a:pt x="0" y="334765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grpSp>
      <p:sp>
        <p:nvSpPr>
          <p:cNvPr id="5" name="Title 4"/>
          <p:cNvSpPr>
            <a:spLocks noGrp="1"/>
          </p:cNvSpPr>
          <p:nvPr>
            <p:ph type="title" hasCustomPrompt="1"/>
          </p:nvPr>
        </p:nvSpPr>
        <p:spPr>
          <a:xfrm>
            <a:off x="6664778" y="2349500"/>
            <a:ext cx="4854121" cy="997615"/>
          </a:xfrm>
          <a:prstGeom prst="rect">
            <a:avLst/>
          </a:prstGeom>
        </p:spPr>
        <p:txBody>
          <a:bodyPr>
            <a:noAutofit/>
          </a:bodyPr>
          <a:lstStyle>
            <a:lvl1pPr algn="l">
              <a:lnSpc>
                <a:spcPct val="100000"/>
              </a:lnSpc>
              <a:defRPr sz="3600"/>
            </a:lvl1pPr>
          </a:lstStyle>
          <a:p>
            <a:pPr lvl="0"/>
            <a:r>
              <a:rPr lang="en-US" dirty="0"/>
              <a:t>Click to add title</a:t>
            </a:r>
          </a:p>
        </p:txBody>
      </p:sp>
      <p:sp>
        <p:nvSpPr>
          <p:cNvPr id="25" name="Text Placeholder 24"/>
          <p:cNvSpPr>
            <a:spLocks noGrp="1"/>
          </p:cNvSpPr>
          <p:nvPr>
            <p:ph type="body" sz="quarter" idx="1" hasCustomPrompt="1"/>
          </p:nvPr>
        </p:nvSpPr>
        <p:spPr>
          <a:xfrm>
            <a:off x="6664778" y="3358969"/>
            <a:ext cx="4854121" cy="1213031"/>
          </a:xfrm>
          <a:prstGeom prst="rect">
            <a:avLst/>
          </a:prstGeom>
        </p:spPr>
        <p:txBody>
          <a:bodyPr anchor="t">
            <a:normAutofit/>
          </a:bodyPr>
          <a:lstStyle>
            <a:lvl1pPr marL="0" indent="0" algn="l">
              <a:lnSpc>
                <a:spcPct val="120000"/>
              </a:lnSpc>
              <a:buFont typeface="+mj-lt"/>
              <a:buNone/>
              <a:defRPr sz="1600" b="0">
                <a:solidFill>
                  <a:schemeClr val="tx1"/>
                </a:solidFill>
                <a:latin typeface="+mn-lt"/>
              </a:defRPr>
            </a:lvl1pPr>
          </a:lstStyle>
          <a:p>
            <a:pPr lvl="0"/>
            <a:r>
              <a:rPr lang="en-US" dirty="0"/>
              <a:t>Click to add text</a:t>
            </a:r>
          </a:p>
        </p:txBody>
      </p:sp>
      <p:sp>
        <p:nvSpPr>
          <p:cNvPr id="4" name="Date Placeholder 3"/>
          <p:cNvSpPr>
            <a:spLocks noGrp="1"/>
          </p:cNvSpPr>
          <p:nvPr>
            <p:ph type="dt" sz="half" idx="10"/>
          </p:nvPr>
        </p:nvSpPr>
        <p:spPr/>
        <p:txBody>
          <a:bodyPr/>
          <a:lstStyle/>
          <a:p>
            <a:fld id="{2A27A813-B2FD-42E1-9222-83B574E99074}" type="datetime1">
              <a:rPr lang="zh-CN" altLang="en-US" smtClean="0"/>
              <a:t>2024-12-29</a:t>
            </a:fld>
            <a:endParaRPr lang="en-US" altLang="zh-CN"/>
          </a:p>
        </p:txBody>
      </p:sp>
      <p:sp>
        <p:nvSpPr>
          <p:cNvPr id="6" name="Footer Placeholder 5"/>
          <p:cNvSpPr>
            <a:spLocks noGrp="1"/>
          </p:cNvSpPr>
          <p:nvPr>
            <p:ph type="ftr" sz="quarter" idx="11"/>
          </p:nvPr>
        </p:nvSpPr>
        <p:spPr/>
        <p:txBody>
          <a:bodyPr/>
          <a:lstStyle/>
          <a:p>
            <a:r>
              <a:rPr lang="af-ZA" altLang="zh-CN" dirty="0"/>
              <a:t>OfficePLUS</a:t>
            </a:r>
            <a:endParaRPr lang="zh-CN" altLang="en-US" dirty="0"/>
          </a:p>
        </p:txBody>
      </p:sp>
      <p:sp>
        <p:nvSpPr>
          <p:cNvPr id="8" name="Slide Number Placeholder 7"/>
          <p:cNvSpPr>
            <a:spLocks noGrp="1"/>
          </p:cNvSpPr>
          <p:nvPr>
            <p:ph type="sldNum" sz="quarter" idx="12"/>
          </p:nvPr>
        </p:nvSpPr>
        <p:spPr/>
        <p:txBody>
          <a:bodyPr/>
          <a:lstStyle/>
          <a:p>
            <a:fld id="{7F65B630-C7FF-41C0-9923-C5E5E29EED81}" type="slidenum">
              <a:rPr lang="en-US" altLang="zh-CN" smtClean="0"/>
              <a:pPr/>
              <a:t>‹#›</a:t>
            </a:fld>
            <a:endParaRPr lang="en-US" altLang="zh-CN"/>
          </a:p>
        </p:txBody>
      </p:sp>
      <p:sp>
        <p:nvSpPr>
          <p:cNvPr id="3" name="文本框 2">
            <a:extLst>
              <a:ext uri="{FF2B5EF4-FFF2-40B4-BE49-F238E27FC236}">
                <a16:creationId xmlns:a16="http://schemas.microsoft.com/office/drawing/2014/main" id="{EE6BC4AB-8106-C68C-CEBC-EEE82F7ADC73}"/>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345719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bg>
      <p:bgRef idx="1001">
        <a:schemeClr val="bg1"/>
      </p:bgRef>
    </p:bg>
    <p:spTree>
      <p:nvGrpSpPr>
        <p:cNvPr id="1" name=""/>
        <p:cNvGrpSpPr/>
        <p:nvPr/>
      </p:nvGrpSpPr>
      <p:grpSpPr>
        <a:xfrm>
          <a:off x="0" y="0"/>
          <a:ext cx="0" cy="0"/>
          <a:chOff x="0" y="0"/>
          <a:chExt cx="0" cy="0"/>
        </a:xfrm>
      </p:grpSpPr>
      <p:sp>
        <p:nvSpPr>
          <p:cNvPr id="6" name="Title 5"/>
          <p:cNvSpPr>
            <a:spLocks noGrp="1"/>
          </p:cNvSpPr>
          <p:nvPr>
            <p:ph type="title" hasCustomPrompt="1"/>
          </p:nvPr>
        </p:nvSpPr>
        <p:spPr>
          <a:xfrm>
            <a:off x="660399" y="0"/>
            <a:ext cx="10858500" cy="1028700"/>
          </a:xfrm>
          <a:prstGeom prst="rect">
            <a:avLst/>
          </a:prstGeom>
        </p:spPr>
        <p:txBody>
          <a:bodyPr anchor="b" anchorCtr="0">
            <a:normAutofit/>
          </a:bodyPr>
          <a:lstStyle>
            <a:lvl1pPr>
              <a:lnSpc>
                <a:spcPct val="100000"/>
              </a:lnSpc>
              <a:defRPr>
                <a:solidFill>
                  <a:schemeClr val="tx1"/>
                </a:solidFill>
              </a:defRPr>
            </a:lvl1pPr>
          </a:lstStyle>
          <a:p>
            <a:pPr lvl="0"/>
            <a:r>
              <a:rPr lang="en-US" dirty="0"/>
              <a:t>Click to add title</a:t>
            </a:r>
          </a:p>
        </p:txBody>
      </p:sp>
      <p:sp>
        <p:nvSpPr>
          <p:cNvPr id="2" name="Date Placeholder 1"/>
          <p:cNvSpPr>
            <a:spLocks noGrp="1"/>
          </p:cNvSpPr>
          <p:nvPr>
            <p:ph type="dt" sz="half" idx="10"/>
          </p:nvPr>
        </p:nvSpPr>
        <p:spPr/>
        <p:txBody>
          <a:bodyPr/>
          <a:lstStyle/>
          <a:p>
            <a:fld id="{A9643B38-FCD2-4D0A-90BC-740ACC77290F}" type="datetime1">
              <a:rPr lang="zh-CN" altLang="en-US" smtClean="0"/>
              <a:t>2024-12-29</a:t>
            </a:fld>
            <a:endParaRPr lang="zh-CN" altLang="en-US"/>
          </a:p>
        </p:txBody>
      </p:sp>
      <p:sp>
        <p:nvSpPr>
          <p:cNvPr id="3" name="Footer Placeholder 2"/>
          <p:cNvSpPr>
            <a:spLocks noGrp="1"/>
          </p:cNvSpPr>
          <p:nvPr>
            <p:ph type="ftr" sz="quarter" idx="11"/>
          </p:nvPr>
        </p:nvSpPr>
        <p:spPr/>
        <p:txBody>
          <a:bodyPr/>
          <a:lstStyle/>
          <a:p>
            <a:r>
              <a:rPr lang="af-ZA" altLang="zh-CN"/>
              <a:t>OfficePLUS</a:t>
            </a:r>
            <a:endParaRPr lang="zh-CN" altLang="en-US"/>
          </a:p>
        </p:txBody>
      </p:sp>
      <p:sp>
        <p:nvSpPr>
          <p:cNvPr id="4" name="Slide Number Placeholder 3"/>
          <p:cNvSpPr>
            <a:spLocks noGrp="1"/>
          </p:cNvSpPr>
          <p:nvPr>
            <p:ph type="sldNum" sz="quarter" idx="12"/>
          </p:nvPr>
        </p:nvSpPr>
        <p:spPr/>
        <p:txBody>
          <a:bodyPr/>
          <a:lstStyle/>
          <a:p>
            <a:fld id="{7F65B630-C7FF-41C0-9923-C5E5E29EED81}" type="slidenum">
              <a:rPr lang="zh-CN" altLang="en-US" smtClean="0"/>
              <a:t>‹#›</a:t>
            </a:fld>
            <a:endParaRPr lang="zh-CN" altLang="en-US"/>
          </a:p>
        </p:txBody>
      </p:sp>
      <p:sp>
        <p:nvSpPr>
          <p:cNvPr id="7" name="文本框 6">
            <a:extLst>
              <a:ext uri="{FF2B5EF4-FFF2-40B4-BE49-F238E27FC236}">
                <a16:creationId xmlns:a16="http://schemas.microsoft.com/office/drawing/2014/main" id="{AE245DE6-1689-4E22-95BE-855014FADF9F}"/>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968604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83D36A-0885-4071-9EF1-0FE4286E17CF}" type="datetime1">
              <a:rPr lang="zh-CN" altLang="en-US" smtClean="0"/>
              <a:t>2024-12-29</a:t>
            </a:fld>
            <a:endParaRPr lang="en-US"/>
          </a:p>
        </p:txBody>
      </p:sp>
      <p:sp>
        <p:nvSpPr>
          <p:cNvPr id="3" name="Footer Placeholder 2"/>
          <p:cNvSpPr>
            <a:spLocks noGrp="1"/>
          </p:cNvSpPr>
          <p:nvPr>
            <p:ph type="ftr" sz="quarter" idx="11"/>
          </p:nvPr>
        </p:nvSpPr>
        <p:spPr/>
        <p:txBody>
          <a:bodyPr/>
          <a:lstStyle/>
          <a:p>
            <a:r>
              <a:rPr lang="en-US"/>
              <a:t>OfficePLUS</a:t>
            </a:r>
            <a:endParaRPr lang="en-US" dirty="0"/>
          </a:p>
        </p:txBody>
      </p:sp>
      <p:sp>
        <p:nvSpPr>
          <p:cNvPr id="4" name="Slide Number Placeholder 3"/>
          <p:cNvSpPr>
            <a:spLocks noGrp="1"/>
          </p:cNvSpPr>
          <p:nvPr>
            <p:ph type="sldNum" sz="quarter" idx="12"/>
          </p:nvPr>
        </p:nvSpPr>
        <p:spPr/>
        <p:txBody>
          <a:bodyPr/>
          <a:lstStyle/>
          <a:p>
            <a:fld id="{C8BB1146-E542-4D4E-B8E9-6919A11DDD48}" type="slidenum">
              <a:rPr lang="en-US" smtClean="0"/>
              <a:pPr/>
              <a:t>‹#›</a:t>
            </a:fld>
            <a:endParaRPr lang="en-US"/>
          </a:p>
        </p:txBody>
      </p:sp>
      <p:sp>
        <p:nvSpPr>
          <p:cNvPr id="6" name="文本框 5">
            <a:extLst>
              <a:ext uri="{FF2B5EF4-FFF2-40B4-BE49-F238E27FC236}">
                <a16:creationId xmlns:a16="http://schemas.microsoft.com/office/drawing/2014/main" id="{66C3783C-E0A4-CC10-D018-CCA49A379054}"/>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3826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Closing">
    <p:bg>
      <p:bgPr>
        <a:solidFill>
          <a:schemeClr val="accent1">
            <a:lumMod val="20000"/>
            <a:lumOff val="80000"/>
            <a:alpha val="40000"/>
          </a:schemeClr>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F1FE9EA-5E2A-9308-11A7-ABC923621175}"/>
              </a:ext>
            </a:extLst>
          </p:cNvPr>
          <p:cNvGrpSpPr/>
          <p:nvPr/>
        </p:nvGrpSpPr>
        <p:grpSpPr>
          <a:xfrm>
            <a:off x="0" y="1"/>
            <a:ext cx="12192000" cy="6857999"/>
            <a:chOff x="0" y="1"/>
            <a:chExt cx="12192000" cy="6857999"/>
          </a:xfrm>
        </p:grpSpPr>
        <p:sp>
          <p:nvSpPr>
            <p:cNvPr id="11" name="Freeform: Shape 10">
              <a:extLst>
                <a:ext uri="{FF2B5EF4-FFF2-40B4-BE49-F238E27FC236}">
                  <a16:creationId xmlns:a16="http://schemas.microsoft.com/office/drawing/2014/main" id="{0ACE01FE-899C-F89E-F85F-299517B39DA9}"/>
                </a:ext>
              </a:extLst>
            </p:cNvPr>
            <p:cNvSpPr>
              <a:spLocks/>
            </p:cNvSpPr>
            <p:nvPr/>
          </p:nvSpPr>
          <p:spPr bwMode="auto">
            <a:xfrm>
              <a:off x="8969375" y="6270625"/>
              <a:ext cx="3222625" cy="587375"/>
            </a:xfrm>
            <a:custGeom>
              <a:avLst/>
              <a:gdLst>
                <a:gd name="T0" fmla="*/ 2030 w 2030"/>
                <a:gd name="T1" fmla="*/ 370 h 370"/>
                <a:gd name="T2" fmla="*/ 0 w 2030"/>
                <a:gd name="T3" fmla="*/ 370 h 370"/>
                <a:gd name="T4" fmla="*/ 130 w 2030"/>
                <a:gd name="T5" fmla="*/ 0 h 370"/>
                <a:gd name="T6" fmla="*/ 2030 w 2030"/>
                <a:gd name="T7" fmla="*/ 0 h 370"/>
                <a:gd name="T8" fmla="*/ 2030 w 2030"/>
                <a:gd name="T9" fmla="*/ 370 h 370"/>
              </a:gdLst>
              <a:ahLst/>
              <a:cxnLst>
                <a:cxn ang="0">
                  <a:pos x="T0" y="T1"/>
                </a:cxn>
                <a:cxn ang="0">
                  <a:pos x="T2" y="T3"/>
                </a:cxn>
                <a:cxn ang="0">
                  <a:pos x="T4" y="T5"/>
                </a:cxn>
                <a:cxn ang="0">
                  <a:pos x="T6" y="T7"/>
                </a:cxn>
                <a:cxn ang="0">
                  <a:pos x="T8" y="T9"/>
                </a:cxn>
              </a:cxnLst>
              <a:rect l="0" t="0" r="r" b="b"/>
              <a:pathLst>
                <a:path w="2030" h="370">
                  <a:moveTo>
                    <a:pt x="2030" y="370"/>
                  </a:moveTo>
                  <a:lnTo>
                    <a:pt x="0" y="370"/>
                  </a:lnTo>
                  <a:lnTo>
                    <a:pt x="130" y="0"/>
                  </a:lnTo>
                  <a:lnTo>
                    <a:pt x="2030" y="0"/>
                  </a:lnTo>
                  <a:lnTo>
                    <a:pt x="2030" y="37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2" name="Freeform: Shape 11">
              <a:extLst>
                <a:ext uri="{FF2B5EF4-FFF2-40B4-BE49-F238E27FC236}">
                  <a16:creationId xmlns:a16="http://schemas.microsoft.com/office/drawing/2014/main" id="{D9147833-8652-8FBB-E2FA-4C806C9B86F6}"/>
                </a:ext>
              </a:extLst>
            </p:cNvPr>
            <p:cNvSpPr>
              <a:spLocks/>
            </p:cNvSpPr>
            <p:nvPr/>
          </p:nvSpPr>
          <p:spPr bwMode="auto">
            <a:xfrm>
              <a:off x="7263290" y="2099983"/>
              <a:ext cx="2839291" cy="3242666"/>
            </a:xfrm>
            <a:custGeom>
              <a:avLst/>
              <a:gdLst>
                <a:gd name="T0" fmla="*/ 1654 w 2717"/>
                <a:gd name="T1" fmla="*/ 3103 h 3103"/>
                <a:gd name="T2" fmla="*/ 0 w 2717"/>
                <a:gd name="T3" fmla="*/ 3103 h 3103"/>
                <a:gd name="T4" fmla="*/ 1063 w 2717"/>
                <a:gd name="T5" fmla="*/ 0 h 3103"/>
                <a:gd name="T6" fmla="*/ 2717 w 2717"/>
                <a:gd name="T7" fmla="*/ 0 h 3103"/>
                <a:gd name="T8" fmla="*/ 1654 w 2717"/>
                <a:gd name="T9" fmla="*/ 3103 h 3103"/>
              </a:gdLst>
              <a:ahLst/>
              <a:cxnLst>
                <a:cxn ang="0">
                  <a:pos x="T0" y="T1"/>
                </a:cxn>
                <a:cxn ang="0">
                  <a:pos x="T2" y="T3"/>
                </a:cxn>
                <a:cxn ang="0">
                  <a:pos x="T4" y="T5"/>
                </a:cxn>
                <a:cxn ang="0">
                  <a:pos x="T6" y="T7"/>
                </a:cxn>
                <a:cxn ang="0">
                  <a:pos x="T8" y="T9"/>
                </a:cxn>
              </a:cxnLst>
              <a:rect l="0" t="0" r="r" b="b"/>
              <a:pathLst>
                <a:path w="2717" h="3103">
                  <a:moveTo>
                    <a:pt x="1654" y="3103"/>
                  </a:moveTo>
                  <a:lnTo>
                    <a:pt x="0" y="3103"/>
                  </a:lnTo>
                  <a:lnTo>
                    <a:pt x="1063" y="0"/>
                  </a:lnTo>
                  <a:lnTo>
                    <a:pt x="2717" y="0"/>
                  </a:lnTo>
                  <a:lnTo>
                    <a:pt x="1654" y="310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3" name="Freeform: Shape 12">
              <a:extLst>
                <a:ext uri="{FF2B5EF4-FFF2-40B4-BE49-F238E27FC236}">
                  <a16:creationId xmlns:a16="http://schemas.microsoft.com/office/drawing/2014/main" id="{A0C303C3-FD97-B773-BE05-6357449E1705}"/>
                </a:ext>
              </a:extLst>
            </p:cNvPr>
            <p:cNvSpPr>
              <a:spLocks/>
            </p:cNvSpPr>
            <p:nvPr/>
          </p:nvSpPr>
          <p:spPr bwMode="auto">
            <a:xfrm>
              <a:off x="5527222" y="1271122"/>
              <a:ext cx="6340457" cy="3783981"/>
            </a:xfrm>
            <a:custGeom>
              <a:avLst/>
              <a:gdLst>
                <a:gd name="connsiteX0" fmla="*/ 2822872 w 6711042"/>
                <a:gd name="connsiteY0" fmla="*/ 572954 h 4005146"/>
                <a:gd name="connsiteX1" fmla="*/ 4652341 w 6711042"/>
                <a:gd name="connsiteY1" fmla="*/ 572954 h 4005146"/>
                <a:gd name="connsiteX2" fmla="*/ 3476570 w 6711042"/>
                <a:gd name="connsiteY2" fmla="*/ 4005146 h 4005146"/>
                <a:gd name="connsiteX3" fmla="*/ 1647100 w 6711042"/>
                <a:gd name="connsiteY3" fmla="*/ 4005146 h 4005146"/>
                <a:gd name="connsiteX4" fmla="*/ 1176878 w 6711042"/>
                <a:gd name="connsiteY4" fmla="*/ 0 h 4005146"/>
                <a:gd name="connsiteX5" fmla="*/ 3006348 w 6711042"/>
                <a:gd name="connsiteY5" fmla="*/ 0 h 4005146"/>
                <a:gd name="connsiteX6" fmla="*/ 1829470 w 6711042"/>
                <a:gd name="connsiteY6" fmla="*/ 3432192 h 4005146"/>
                <a:gd name="connsiteX7" fmla="*/ 0 w 6711042"/>
                <a:gd name="connsiteY7" fmla="*/ 3432192 h 4005146"/>
                <a:gd name="connsiteX8" fmla="*/ 4881572 w 6711042"/>
                <a:gd name="connsiteY8" fmla="*/ 0 h 4005146"/>
                <a:gd name="connsiteX9" fmla="*/ 6711042 w 6711042"/>
                <a:gd name="connsiteY9" fmla="*/ 0 h 4005146"/>
                <a:gd name="connsiteX10" fmla="*/ 5534164 w 6711042"/>
                <a:gd name="connsiteY10" fmla="*/ 3432192 h 4005146"/>
                <a:gd name="connsiteX11" fmla="*/ 3704694 w 6711042"/>
                <a:gd name="connsiteY11" fmla="*/ 3432192 h 400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11042" h="4005146">
                  <a:moveTo>
                    <a:pt x="2822872" y="572954"/>
                  </a:moveTo>
                  <a:lnTo>
                    <a:pt x="4652341" y="572954"/>
                  </a:lnTo>
                  <a:lnTo>
                    <a:pt x="3476570" y="4005146"/>
                  </a:lnTo>
                  <a:lnTo>
                    <a:pt x="1647100" y="4005146"/>
                  </a:lnTo>
                  <a:close/>
                  <a:moveTo>
                    <a:pt x="1176878" y="0"/>
                  </a:moveTo>
                  <a:lnTo>
                    <a:pt x="3006348" y="0"/>
                  </a:lnTo>
                  <a:lnTo>
                    <a:pt x="1829470" y="3432192"/>
                  </a:lnTo>
                  <a:lnTo>
                    <a:pt x="0" y="3432192"/>
                  </a:lnTo>
                  <a:close/>
                  <a:moveTo>
                    <a:pt x="4881572" y="0"/>
                  </a:moveTo>
                  <a:lnTo>
                    <a:pt x="6711042" y="0"/>
                  </a:lnTo>
                  <a:lnTo>
                    <a:pt x="5534164" y="3432192"/>
                  </a:lnTo>
                  <a:lnTo>
                    <a:pt x="3704694" y="3432192"/>
                  </a:lnTo>
                  <a:close/>
                </a:path>
              </a:pathLst>
            </a:custGeom>
            <a:blipFill rotWithShape="0">
              <a:blip r:embed="rId2"/>
              <a:srcRect/>
              <a:stretch>
                <a:fillRect r="-652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solidFill>
                  <a:schemeClr val="lt1"/>
                </a:solidFill>
              </a:endParaRPr>
            </a:p>
          </p:txBody>
        </p:sp>
        <p:sp>
          <p:nvSpPr>
            <p:cNvPr id="14" name="Freeform: Shape 13">
              <a:extLst>
                <a:ext uri="{FF2B5EF4-FFF2-40B4-BE49-F238E27FC236}">
                  <a16:creationId xmlns:a16="http://schemas.microsoft.com/office/drawing/2014/main" id="{E9712FDB-526A-C4CC-384F-AC50265EC9BD}"/>
                </a:ext>
              </a:extLst>
            </p:cNvPr>
            <p:cNvSpPr>
              <a:spLocks/>
            </p:cNvSpPr>
            <p:nvPr/>
          </p:nvSpPr>
          <p:spPr bwMode="auto">
            <a:xfrm>
              <a:off x="0" y="1"/>
              <a:ext cx="1147892" cy="3347657"/>
            </a:xfrm>
            <a:custGeom>
              <a:avLst/>
              <a:gdLst>
                <a:gd name="connsiteX0" fmla="*/ 0 w 1147892"/>
                <a:gd name="connsiteY0" fmla="*/ 0 h 3347657"/>
                <a:gd name="connsiteX1" fmla="*/ 1147892 w 1147892"/>
                <a:gd name="connsiteY1" fmla="*/ 0 h 3347657"/>
                <a:gd name="connsiteX2" fmla="*/ 0 w 1147892"/>
                <a:gd name="connsiteY2" fmla="*/ 3347657 h 3347657"/>
              </a:gdLst>
              <a:ahLst/>
              <a:cxnLst>
                <a:cxn ang="0">
                  <a:pos x="connsiteX0" y="connsiteY0"/>
                </a:cxn>
                <a:cxn ang="0">
                  <a:pos x="connsiteX1" y="connsiteY1"/>
                </a:cxn>
                <a:cxn ang="0">
                  <a:pos x="connsiteX2" y="connsiteY2"/>
                </a:cxn>
              </a:cxnLst>
              <a:rect l="l" t="t" r="r" b="b"/>
              <a:pathLst>
                <a:path w="1147892" h="3347657">
                  <a:moveTo>
                    <a:pt x="0" y="0"/>
                  </a:moveTo>
                  <a:lnTo>
                    <a:pt x="1147892" y="0"/>
                  </a:lnTo>
                  <a:lnTo>
                    <a:pt x="0" y="334765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grpSp>
      <p:sp>
        <p:nvSpPr>
          <p:cNvPr id="5" name="Title 4"/>
          <p:cNvSpPr>
            <a:spLocks noGrp="1"/>
          </p:cNvSpPr>
          <p:nvPr>
            <p:ph type="title" hasCustomPrompt="1"/>
          </p:nvPr>
        </p:nvSpPr>
        <p:spPr>
          <a:xfrm>
            <a:off x="660401" y="1271123"/>
            <a:ext cx="4837791" cy="3347656"/>
          </a:xfrm>
          <a:prstGeom prst="rect">
            <a:avLst/>
          </a:prstGeom>
        </p:spPr>
        <p:txBody>
          <a:bodyPr wrap="square" anchor="b">
            <a:normAutofit/>
          </a:bodyPr>
          <a:lstStyle>
            <a:lvl1pPr>
              <a:lnSpc>
                <a:spcPct val="100000"/>
              </a:lnSpc>
              <a:defRPr sz="8000">
                <a:ln w="19050">
                  <a:noFill/>
                </a:ln>
                <a:solidFill>
                  <a:schemeClr val="tx1"/>
                </a:solidFill>
              </a:defRPr>
            </a:lvl1pPr>
          </a:lstStyle>
          <a:p>
            <a:pPr lvl="0"/>
            <a:r>
              <a:rPr lang="en-US"/>
              <a:t>Click to add title</a:t>
            </a:r>
          </a:p>
        </p:txBody>
      </p:sp>
      <p:sp>
        <p:nvSpPr>
          <p:cNvPr id="4" name="Text Placeholder 3"/>
          <p:cNvSpPr>
            <a:spLocks noGrp="1"/>
          </p:cNvSpPr>
          <p:nvPr>
            <p:ph type="body" sz="quarter" idx="13" hasCustomPrompt="1"/>
          </p:nvPr>
        </p:nvSpPr>
        <p:spPr>
          <a:xfrm>
            <a:off x="2359070" y="5857100"/>
            <a:ext cx="1698670" cy="276999"/>
          </a:xfrm>
          <a:prstGeom prst="rect">
            <a:avLst/>
          </a:prstGeom>
        </p:spPr>
        <p:txBody>
          <a:bodyPr wrap="square" lIns="90000">
            <a:normAutofit/>
          </a:bodyPr>
          <a:lstStyle>
            <a:lvl1pPr marL="0" indent="0" algn="l">
              <a:lnSpc>
                <a:spcPct val="100000"/>
              </a:lnSpc>
              <a:buNone/>
              <a:defRPr sz="1200"/>
            </a:lvl1pPr>
          </a:lstStyle>
          <a:p>
            <a:pPr lvl="0"/>
            <a:r>
              <a:rPr lang="en-US"/>
              <a:t>Presenter name</a:t>
            </a:r>
          </a:p>
        </p:txBody>
      </p:sp>
      <p:sp>
        <p:nvSpPr>
          <p:cNvPr id="7" name="Text Placeholder 6"/>
          <p:cNvSpPr>
            <a:spLocks noGrp="1"/>
          </p:cNvSpPr>
          <p:nvPr>
            <p:ph type="body" sz="quarter" idx="14" hasCustomPrompt="1"/>
          </p:nvPr>
        </p:nvSpPr>
        <p:spPr>
          <a:xfrm>
            <a:off x="660400" y="5857101"/>
            <a:ext cx="1698670" cy="276999"/>
          </a:xfrm>
          <a:prstGeom prst="rect">
            <a:avLst/>
          </a:prstGeom>
        </p:spPr>
        <p:txBody>
          <a:bodyPr wrap="none">
            <a:normAutofit/>
          </a:bodyPr>
          <a:lstStyle>
            <a:lvl1pPr marL="0" indent="0" algn="l">
              <a:lnSpc>
                <a:spcPct val="100000"/>
              </a:lnSpc>
              <a:buNone/>
              <a:defRPr sz="1200"/>
            </a:lvl1pPr>
          </a:lstStyle>
          <a:p>
            <a:pPr lvl="0"/>
            <a:r>
              <a:rPr lang="en-US"/>
              <a:t>www.officeplus.cn</a:t>
            </a:r>
          </a:p>
        </p:txBody>
      </p:sp>
      <p:sp>
        <p:nvSpPr>
          <p:cNvPr id="3" name="文本框 2">
            <a:extLst>
              <a:ext uri="{FF2B5EF4-FFF2-40B4-BE49-F238E27FC236}">
                <a16:creationId xmlns:a16="http://schemas.microsoft.com/office/drawing/2014/main" id="{F12F68C3-A51C-C556-278C-A6D634E6FF80}"/>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6475873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60400" y="128587"/>
            <a:ext cx="10858500" cy="900112"/>
          </a:xfrm>
          <a:prstGeom prst="rect">
            <a:avLst/>
          </a:prstGeom>
        </p:spPr>
        <p:txBody>
          <a:bodyPr vert="horz" lIns="91440" tIns="45720" rIns="91440" bIns="45720" rtlCol="0" anchor="b">
            <a:normAutofit/>
          </a:bodyPr>
          <a:lstStyle/>
          <a:p>
            <a:r>
              <a:rPr lang="en-US" dirty="0"/>
              <a:t>Click to add title</a:t>
            </a:r>
          </a:p>
        </p:txBody>
      </p:sp>
      <p:sp>
        <p:nvSpPr>
          <p:cNvPr id="3" name="文本占位符 2"/>
          <p:cNvSpPr>
            <a:spLocks noGrp="1"/>
          </p:cNvSpPr>
          <p:nvPr>
            <p:ph type="body" idx="1"/>
          </p:nvPr>
        </p:nvSpPr>
        <p:spPr>
          <a:xfrm>
            <a:off x="660400" y="1130300"/>
            <a:ext cx="10858500" cy="5003800"/>
          </a:xfrm>
          <a:prstGeom prst="rect">
            <a:avLst/>
          </a:prstGeom>
        </p:spPr>
        <p:txBody>
          <a:bodyPr vert="horz" lIns="91440" tIns="45720" rIns="91440" bIns="45720" rtlCol="0">
            <a:normAutofit/>
          </a:bodyPr>
          <a:lstStyle/>
          <a:p>
            <a:pPr lvl="0"/>
            <a:r>
              <a:rPr lang="en-US" dirty="0"/>
              <a:t>Click to </a:t>
            </a:r>
            <a:r>
              <a:rPr lang="en-US" altLang="zh-CN" dirty="0"/>
              <a:t>add text</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日期占位符 3"/>
          <p:cNvSpPr>
            <a:spLocks noGrp="1"/>
          </p:cNvSpPr>
          <p:nvPr>
            <p:ph type="dt" sz="half" idx="2"/>
          </p:nvPr>
        </p:nvSpPr>
        <p:spPr>
          <a:xfrm>
            <a:off x="4718050" y="6409690"/>
            <a:ext cx="2743200" cy="274320"/>
          </a:xfrm>
          <a:prstGeom prst="rect">
            <a:avLst/>
          </a:prstGeom>
        </p:spPr>
        <p:txBody>
          <a:bodyPr vert="horz" lIns="91440" tIns="45720" rIns="91440" bIns="45720" rtlCol="0" anchor="ctr"/>
          <a:lstStyle>
            <a:lvl1pPr algn="ctr">
              <a:defRPr sz="1000">
                <a:solidFill>
                  <a:schemeClr val="tx1">
                    <a:tint val="75000"/>
                  </a:schemeClr>
                </a:solidFill>
              </a:defRPr>
            </a:lvl1pPr>
          </a:lstStyle>
          <a:p>
            <a:fld id="{E68AEBC5-1D0D-411D-9EE3-C6F41EFD080C}" type="datetime1">
              <a:rPr lang="zh-CN" altLang="en-US" smtClean="0"/>
              <a:t>2024-12-29</a:t>
            </a:fld>
            <a:endParaRPr lang="en-US"/>
          </a:p>
        </p:txBody>
      </p:sp>
      <p:sp>
        <p:nvSpPr>
          <p:cNvPr id="5" name="页脚占位符 4"/>
          <p:cNvSpPr>
            <a:spLocks noGrp="1"/>
          </p:cNvSpPr>
          <p:nvPr>
            <p:ph type="ftr" sz="quarter" idx="3"/>
          </p:nvPr>
        </p:nvSpPr>
        <p:spPr>
          <a:xfrm>
            <a:off x="660399" y="6409690"/>
            <a:ext cx="3657600" cy="274320"/>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OfficePLUS</a:t>
            </a:r>
            <a:endParaRPr lang="en-US" dirty="0"/>
          </a:p>
        </p:txBody>
      </p:sp>
      <p:sp>
        <p:nvSpPr>
          <p:cNvPr id="6" name="灯片编号占位符 5"/>
          <p:cNvSpPr>
            <a:spLocks noGrp="1"/>
          </p:cNvSpPr>
          <p:nvPr>
            <p:ph type="sldNum" sz="quarter" idx="4"/>
          </p:nvPr>
        </p:nvSpPr>
        <p:spPr>
          <a:xfrm>
            <a:off x="7861300" y="6409690"/>
            <a:ext cx="3657600" cy="274320"/>
          </a:xfrm>
          <a:prstGeom prst="rect">
            <a:avLst/>
          </a:prstGeom>
        </p:spPr>
        <p:txBody>
          <a:bodyPr vert="horz" lIns="91440" tIns="45720" rIns="91440" bIns="45720" rtlCol="0" anchor="ctr"/>
          <a:lstStyle>
            <a:lvl1pPr algn="r">
              <a:defRPr sz="1000">
                <a:solidFill>
                  <a:schemeClr val="tx1">
                    <a:tint val="75000"/>
                  </a:schemeClr>
                </a:solidFill>
              </a:defRPr>
            </a:lvl1pPr>
          </a:lstStyle>
          <a:p>
            <a:fld id="{C8BB1146-E542-4D4E-B8E9-6919A11DDD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Lst>
  <p:hf sldNum="0" hdr="0" ftr="0" dt="0"/>
  <p:txStyles>
    <p:title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6" userDrawn="1">
          <p15:clr>
            <a:srgbClr val="F26B43"/>
          </p15:clr>
        </p15:guide>
        <p15:guide id="2" pos="7256" userDrawn="1">
          <p15:clr>
            <a:srgbClr val="F26B43"/>
          </p15:clr>
        </p15:guide>
        <p15:guide id="3" orient="horz" pos="648" userDrawn="1">
          <p15:clr>
            <a:srgbClr val="F26B43"/>
          </p15:clr>
        </p15:guide>
        <p15:guide id="4" orient="horz" pos="712" userDrawn="1">
          <p15:clr>
            <a:srgbClr val="F26B43"/>
          </p15:clr>
        </p15:guide>
        <p15:guide id="5" orient="horz" pos="3928" userDrawn="1">
          <p15:clr>
            <a:srgbClr val="F26B43"/>
          </p15:clr>
        </p15:guide>
        <p15:guide id="6" orient="horz" pos="386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115727" y="1495203"/>
            <a:ext cx="5435601" cy="2628147"/>
          </a:xfrm>
        </p:spPr>
        <p:txBody>
          <a:bodyPr wrap="square">
            <a:normAutofit/>
          </a:bodyPr>
          <a:lstStyle/>
          <a:p>
            <a:r>
              <a:rPr lang="zh-CN" altLang="en-US" sz="6400" b="1" dirty="0">
                <a:solidFill>
                  <a:schemeClr val="accent1">
                    <a:lumMod val="75000"/>
                  </a:schemeClr>
                </a:solidFill>
              </a:rPr>
              <a:t>气候金融</a:t>
            </a:r>
            <a:br>
              <a:rPr lang="en-US" altLang="zh-CN" dirty="0"/>
            </a:br>
            <a:r>
              <a:rPr lang="en-US" altLang="zh-CN" dirty="0"/>
              <a:t> </a:t>
            </a:r>
            <a:endParaRPr lang="zh-CN" altLang="en-US" dirty="0"/>
          </a:p>
        </p:txBody>
      </p:sp>
      <p:sp>
        <p:nvSpPr>
          <p:cNvPr id="12" name="Subtitle 8">
            <a:extLst>
              <a:ext uri="{FF2B5EF4-FFF2-40B4-BE49-F238E27FC236}">
                <a16:creationId xmlns:a16="http://schemas.microsoft.com/office/drawing/2014/main" id="{E8AA8EEF-0D5A-3C54-59E4-715109BF324C}"/>
              </a:ext>
            </a:extLst>
          </p:cNvPr>
          <p:cNvSpPr>
            <a:spLocks noGrp="1"/>
          </p:cNvSpPr>
          <p:nvPr>
            <p:ph type="subTitle" sz="quarter" idx="1"/>
          </p:nvPr>
        </p:nvSpPr>
        <p:spPr>
          <a:xfrm>
            <a:off x="1312408" y="3769514"/>
            <a:ext cx="3962400" cy="707672"/>
          </a:xfrm>
        </p:spPr>
        <p:txBody>
          <a:bodyPr wrap="square">
            <a:normAutofit lnSpcReduction="10000"/>
          </a:bodyPr>
          <a:lstStyle/>
          <a:p>
            <a:pPr lvl="0"/>
            <a:r>
              <a:rPr lang="zh-CN" altLang="en-US" sz="2400" b="1" dirty="0"/>
              <a:t>第十章</a:t>
            </a:r>
          </a:p>
        </p:txBody>
      </p:sp>
    </p:spTree>
    <p:custDataLst>
      <p:tags r:id="rId1"/>
    </p:custDataLst>
    <p:extLst>
      <p:ext uri="{BB962C8B-B14F-4D97-AF65-F5344CB8AC3E}">
        <p14:creationId xmlns:p14="http://schemas.microsoft.com/office/powerpoint/2010/main" val="3106444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0999" y="137160"/>
            <a:ext cx="7525871" cy="553998"/>
          </a:xfrm>
        </p:spPr>
        <p:txBody>
          <a:bodyPr/>
          <a:lstStyle/>
          <a:p>
            <a:r>
              <a:rPr lang="zh-CN" altLang="en-US" dirty="0"/>
              <a:t>传统衍生品定价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2589" y="1173390"/>
            <a:ext cx="11167375" cy="5567037"/>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传统定价模型与天气期货定价</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预期模型</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也可以考虑用来对天气期货进行定价。根据预期模型，天气期货价格应等于未来指数价值的预期。否则，就会存在无风险套利交易机会。</a:t>
            </a: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例如，根据气温预测，未来</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6</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个月的制热指数</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HDD</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为</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400</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点，而当前市场上</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6</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个月到期的</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HDD</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期货价格为</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9000</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美元。假设市场预期是准确的，则投资者可以卖出</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HDD</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期货，等合约到期时再从现货市场上买入</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HDD</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进行平仓，从而获得                                  美元的套利利润。相反，如果</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HDD</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期货价格低于</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8000</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美元，投资者则可以买入</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HDD</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期货进行获利。最后的结果是会使得天气期货价格逐渐趋近于市场未来现货价格的预期。</a:t>
            </a:r>
          </a:p>
          <a:p>
            <a:pPr marL="1257300" lvl="2" indent="-342900">
              <a:lnSpc>
                <a:spcPct val="150000"/>
              </a:lnSpc>
              <a:buFont typeface="Wingdings" panose="05000000000000000000" pitchFamily="2" charset="2"/>
              <a:buChar char="n"/>
              <a:defRPr/>
            </a:pP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pic>
        <p:nvPicPr>
          <p:cNvPr id="6" name="图片 5">
            <a:extLst>
              <a:ext uri="{FF2B5EF4-FFF2-40B4-BE49-F238E27FC236}">
                <a16:creationId xmlns:a16="http://schemas.microsoft.com/office/drawing/2014/main" id="{BC497B67-0407-EE63-74A2-DC3B6E26790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2511320" y="4555448"/>
            <a:ext cx="2976252" cy="467076"/>
          </a:xfrm>
          <a:prstGeom prst="rect">
            <a:avLst/>
          </a:prstGeom>
        </p:spPr>
      </p:pic>
    </p:spTree>
    <p:extLst>
      <p:ext uri="{BB962C8B-B14F-4D97-AF65-F5344CB8AC3E}">
        <p14:creationId xmlns:p14="http://schemas.microsoft.com/office/powerpoint/2010/main" val="1362954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0999" y="137160"/>
            <a:ext cx="7525871" cy="553998"/>
          </a:xfrm>
        </p:spPr>
        <p:txBody>
          <a:bodyPr/>
          <a:lstStyle/>
          <a:p>
            <a:r>
              <a:rPr lang="zh-CN" altLang="en-US" dirty="0"/>
              <a:t>传统衍生品定价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2589" y="1173390"/>
            <a:ext cx="11167375" cy="5567037"/>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传统定价模型与天气期权定价</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二叉树模型的基本思路是通过建立标的资产价格随时间变化的连续二叉树来反复进行复制和折现，从而确定期权在特定时间节点的公允价值。其关键就在于能获取标的资产随时间价格变化的信息。</a:t>
            </a: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对于天气期权来说，这种信息是很难获取或者没有的。天气事件的随机性高，其参数难以近似建立模型。</a:t>
            </a: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此外，二叉树在定价期权时需要一种可交易的标的资产来反映期权的公允价值。天气期权不依附于任何特定的交易标的，而是根据气象或者环境信息直接确定期权价值。这一点违背了二叉树方法本身的设定。这使得二叉树模式在定价天气期权时存在局限，其定价效果难以满足实际要求。</a:t>
            </a: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1850674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0999" y="137160"/>
            <a:ext cx="7525871" cy="553998"/>
          </a:xfrm>
        </p:spPr>
        <p:txBody>
          <a:bodyPr/>
          <a:lstStyle/>
          <a:p>
            <a:r>
              <a:rPr lang="zh-CN" altLang="en-US" dirty="0"/>
              <a:t>传统衍生品定价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2589" y="1173390"/>
            <a:ext cx="11167375" cy="4459041"/>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传统衍生品定价模型不适用于天气衍生品</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1</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）作为标的资产的天气指标并非标准的可交易的金融资产，它们的价格不能忽略金融风险因素；</a:t>
            </a: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2</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）天气并不像金融资产一样呈现价格演变，因此它们的“波动”与金融资产的“随机漫步”不同；</a:t>
            </a: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3</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）天气与金融资产不同，其并不具有“随机”的特性；</a:t>
            </a: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4</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）天气相关市场尚未完全发展，对冲工具和天气衍生品的流动性都有限；</a:t>
            </a: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5</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）天气衍生品对应的标的资产，即天气指数都不符合正态分布的要求。</a:t>
            </a:r>
          </a:p>
        </p:txBody>
      </p:sp>
    </p:spTree>
    <p:extLst>
      <p:ext uri="{BB962C8B-B14F-4D97-AF65-F5344CB8AC3E}">
        <p14:creationId xmlns:p14="http://schemas.microsoft.com/office/powerpoint/2010/main" val="218322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0999" y="137160"/>
            <a:ext cx="7525871" cy="553998"/>
          </a:xfrm>
        </p:spPr>
        <p:txBody>
          <a:bodyPr/>
          <a:lstStyle/>
          <a:p>
            <a:r>
              <a:rPr lang="zh-CN" altLang="en-US" dirty="0"/>
              <a:t>天气期货与期权定价模型及应用</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2589" y="1173390"/>
            <a:ext cx="11167375" cy="5013039"/>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燃烧分析法（</a:t>
            </a:r>
            <a:r>
              <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Burn Analysis</a:t>
            </a: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又称</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历史模拟法</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，该方法只需要具有代表性的天气数据源，通过对过去己知的历史气象数据进行处理并获得数据特征，从而推断未来价格。</a:t>
            </a: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步骤：</a:t>
            </a:r>
          </a:p>
          <a:p>
            <a:pPr marL="1257300" lvl="2"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①选取一段时间内的历史气温数据进行指数化处理，如计算</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HDD</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和</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CDD</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等；</a:t>
            </a:r>
          </a:p>
          <a:p>
            <a:pPr marL="1257300" lvl="2"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②在对指数进行修正后，通过得到的历史气温指数模拟出未来气温指数，得到每段时期的价格，进而求其平均值；</a:t>
            </a:r>
          </a:p>
          <a:p>
            <a:pPr marL="1257300" lvl="2"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③通过价格贴现以得到每段时间的天气衍生品的定价。</a:t>
            </a:r>
          </a:p>
        </p:txBody>
      </p:sp>
    </p:spTree>
    <p:extLst>
      <p:ext uri="{BB962C8B-B14F-4D97-AF65-F5344CB8AC3E}">
        <p14:creationId xmlns:p14="http://schemas.microsoft.com/office/powerpoint/2010/main" val="3802577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0999" y="137160"/>
            <a:ext cx="7525871" cy="553998"/>
          </a:xfrm>
        </p:spPr>
        <p:txBody>
          <a:bodyPr/>
          <a:lstStyle/>
          <a:p>
            <a:r>
              <a:rPr lang="zh-CN" altLang="en-US" dirty="0"/>
              <a:t>天气期货与期权定价模型及应用</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2589" y="1173390"/>
            <a:ext cx="11167375" cy="5013039"/>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燃烧分析法（</a:t>
            </a:r>
            <a:r>
              <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Burn Analysis</a:t>
            </a: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燃烧分析法目前在天气衍生品定价中使用的较少，主要由于其局限性较为明显。</a:t>
            </a: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一方面是该方法假设未来季节的气温变化可能与历史样本中的任何一个季节相似，包括极端事件，例如厄尔尼诺现象。因此，燃烧分析法要求所选取的历史气温数据必须是有</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代表性</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的，否则未来的气温变动可能不符合过去气温数据的假设，这也将导致容易出现小样本的情况，使得单个观察对结果产生强烈影响。</a:t>
            </a: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另一方面主要在于该方法没有纳入对温度的</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预测</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，定价准确度并不理想。</a:t>
            </a:r>
          </a:p>
        </p:txBody>
      </p:sp>
    </p:spTree>
    <p:extLst>
      <p:ext uri="{BB962C8B-B14F-4D97-AF65-F5344CB8AC3E}">
        <p14:creationId xmlns:p14="http://schemas.microsoft.com/office/powerpoint/2010/main" val="3980654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0999" y="137160"/>
            <a:ext cx="7525871" cy="553998"/>
          </a:xfrm>
        </p:spPr>
        <p:txBody>
          <a:bodyPr/>
          <a:lstStyle/>
          <a:p>
            <a:r>
              <a:rPr lang="zh-CN" altLang="en-US" dirty="0"/>
              <a:t>天气期货与期权定价模型及应用</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2589" y="1173390"/>
            <a:ext cx="11167375" cy="6398034"/>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气温预测法</a:t>
            </a: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奥恩斯坦</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乌伦贝克（</a:t>
            </a:r>
            <a:r>
              <a:rPr lang="en-US" altLang="zh-CN" sz="2400" dirty="0" err="1">
                <a:latin typeface="微软雅黑" panose="020B0503020204020204" pitchFamily="34" charset="-122"/>
                <a:ea typeface="微软雅黑" panose="020B0503020204020204" pitchFamily="34" charset="-122"/>
                <a:cs typeface="Times New Roman" panose="02020603050405020304" pitchFamily="18" charset="0"/>
              </a:rPr>
              <a:t>Ornstern-Uhlenbeck</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，简称</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O-U</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）过程定价模型</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O-U</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过程可由如下公式描述</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其中，</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T</a:t>
            </a:r>
            <a:r>
              <a:rPr lang="en-US" altLang="zh-CN" sz="2000" baseline="-25000" dirty="0">
                <a:latin typeface="微软雅黑" panose="020B0503020204020204" pitchFamily="34" charset="-122"/>
                <a:ea typeface="微软雅黑" panose="020B0503020204020204" pitchFamily="34" charset="-122"/>
                <a:cs typeface="Times New Roman" panose="02020603050405020304" pitchFamily="18" charset="0"/>
              </a:rPr>
              <a:t>t</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是 </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t </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时刻的气温，</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zh-CN" sz="2000" dirty="0">
                <a:effectLst/>
                <a:latin typeface="+mn-ea"/>
                <a:cs typeface="Times New Roman" panose="02020603050405020304" pitchFamily="18" charset="0"/>
              </a:rPr>
              <a:t>为气温的长期变化函数，</a:t>
            </a:r>
            <a:r>
              <a:rPr lang="en-US" altLang="zh-CN" sz="2000" i="1" kern="100" dirty="0" err="1">
                <a:effectLst/>
                <a:latin typeface="+mn-ea"/>
                <a:cs typeface="Times New Roman" panose="02020603050405020304" pitchFamily="18" charset="0"/>
              </a:rPr>
              <a:t>A</a:t>
            </a:r>
            <a:r>
              <a:rPr lang="en-US" altLang="zh-CN" sz="2000" kern="100" dirty="0" err="1">
                <a:effectLst/>
                <a:latin typeface="+mn-ea"/>
                <a:cs typeface="Times New Roman" panose="02020603050405020304" pitchFamily="18" charset="0"/>
              </a:rPr>
              <a:t>+</a:t>
            </a:r>
            <a:r>
              <a:rPr lang="en-US" altLang="zh-CN" sz="2000" i="1" kern="100" dirty="0" err="1">
                <a:effectLst/>
                <a:latin typeface="+mn-ea"/>
                <a:cs typeface="Times New Roman" panose="02020603050405020304" pitchFamily="18" charset="0"/>
              </a:rPr>
              <a:t>Bt</a:t>
            </a:r>
            <a:r>
              <a:rPr lang="en-US" altLang="zh-CN" sz="2000" i="1" kern="100" dirty="0">
                <a:effectLst/>
                <a:latin typeface="+mn-ea"/>
                <a:cs typeface="Times New Roman" panose="02020603050405020304" pitchFamily="18" charset="0"/>
              </a:rPr>
              <a:t> </a:t>
            </a:r>
            <a:r>
              <a:rPr lang="zh-CN" altLang="zh-CN" sz="2000" dirty="0">
                <a:effectLst/>
                <a:latin typeface="+mn-ea"/>
                <a:cs typeface="Times New Roman" panose="02020603050405020304" pitchFamily="18" charset="0"/>
              </a:rPr>
              <a:t>表示的是气温的长期线性趋势，而</a:t>
            </a:r>
            <a:r>
              <a:rPr lang="en-US" altLang="zh-CN" sz="2000" i="1" dirty="0" err="1">
                <a:effectLst/>
                <a:latin typeface="+mn-ea"/>
                <a:cs typeface="Times New Roman" panose="02020603050405020304" pitchFamily="18" charset="0"/>
              </a:rPr>
              <a:t>C</a:t>
            </a:r>
            <a:r>
              <a:rPr lang="en-US" altLang="zh-CN" sz="2000" dirty="0" err="1">
                <a:effectLst/>
                <a:latin typeface="+mn-ea"/>
                <a:cs typeface="Times New Roman" panose="02020603050405020304" pitchFamily="18" charset="0"/>
              </a:rPr>
              <a:t>sin</a:t>
            </a:r>
            <a:r>
              <a:rPr lang="en-US" altLang="zh-CN" sz="2000" dirty="0">
                <a:latin typeface="+mn-ea"/>
                <a:cs typeface="Times New Roman" panose="02020603050405020304" pitchFamily="18" charset="0"/>
              </a:rPr>
              <a:t>(</a:t>
            </a:r>
            <a:r>
              <a:rPr lang="el-GR" altLang="zh-CN" sz="2000" i="1" dirty="0">
                <a:latin typeface="+mn-ea"/>
                <a:cs typeface="Times New Roman" panose="02020603050405020304" pitchFamily="18" charset="0"/>
              </a:rPr>
              <a:t>ω</a:t>
            </a:r>
            <a:r>
              <a:rPr lang="en-US" altLang="zh-CN" sz="2000" i="1" dirty="0">
                <a:latin typeface="+mn-ea"/>
                <a:cs typeface="Times New Roman" panose="02020603050405020304" pitchFamily="18" charset="0"/>
              </a:rPr>
              <a:t>t</a:t>
            </a:r>
            <a:r>
              <a:rPr lang="en-US" altLang="zh-CN" sz="2000" dirty="0">
                <a:latin typeface="+mn-ea"/>
                <a:cs typeface="Times New Roman" panose="02020603050405020304" pitchFamily="18" charset="0"/>
              </a:rPr>
              <a:t>+</a:t>
            </a:r>
            <a:r>
              <a:rPr lang="el-GR" altLang="zh-CN" sz="2000" i="1" dirty="0">
                <a:latin typeface="+mn-ea"/>
                <a:cs typeface="Times New Roman" panose="02020603050405020304" pitchFamily="18" charset="0"/>
              </a:rPr>
              <a:t>ϕ</a:t>
            </a:r>
            <a:r>
              <a:rPr lang="en-US" altLang="zh-CN" sz="2000" dirty="0">
                <a:latin typeface="+mn-ea"/>
                <a:cs typeface="Times New Roman" panose="02020603050405020304" pitchFamily="18" charset="0"/>
              </a:rPr>
              <a:t>) </a:t>
            </a:r>
            <a:r>
              <a:rPr lang="zh-CN" altLang="zh-CN" sz="2000" dirty="0">
                <a:effectLst/>
                <a:latin typeface="+mn-ea"/>
                <a:cs typeface="Times New Roman" panose="02020603050405020304" pitchFamily="18" charset="0"/>
              </a:rPr>
              <a:t>表示的是气温的季节性变化，或者说是周期性变化，常系数</a:t>
            </a:r>
            <a:r>
              <a:rPr lang="el-GR" altLang="zh-CN" sz="2000" i="1" dirty="0">
                <a:effectLst/>
                <a:latin typeface="+mn-ea"/>
                <a:cs typeface="Times New Roman" panose="02020603050405020304" pitchFamily="18" charset="0"/>
              </a:rPr>
              <a:t>α</a:t>
            </a:r>
            <a:r>
              <a:rPr lang="zh-CN" altLang="zh-CN" sz="2000" dirty="0">
                <a:effectLst/>
                <a:latin typeface="+mn-ea"/>
                <a:cs typeface="Times New Roman" panose="02020603050405020304" pitchFamily="18" charset="0"/>
              </a:rPr>
              <a:t>是气温的均值回复速率，波动率</a:t>
            </a:r>
            <a:r>
              <a:rPr lang="el-GR" altLang="zh-CN" sz="2000" i="1" dirty="0">
                <a:effectLst/>
                <a:latin typeface="+mn-ea"/>
                <a:cs typeface="Times New Roman" panose="02020603050405020304" pitchFamily="18" charset="0"/>
              </a:rPr>
              <a:t>σ</a:t>
            </a:r>
            <a:r>
              <a:rPr lang="en-US" altLang="zh-CN" sz="2000" i="1" baseline="-25000" dirty="0">
                <a:effectLst/>
                <a:latin typeface="+mn-ea"/>
                <a:cs typeface="Times New Roman" panose="02020603050405020304" pitchFamily="18" charset="0"/>
              </a:rPr>
              <a:t>t</a:t>
            </a:r>
            <a:r>
              <a:rPr lang="zh-CN" altLang="zh-CN" sz="2000" dirty="0">
                <a:effectLst/>
                <a:latin typeface="+mn-ea"/>
                <a:cs typeface="Times New Roman" panose="02020603050405020304" pitchFamily="18" charset="0"/>
              </a:rPr>
              <a:t>被假定为是可测量且有界的函数，</a:t>
            </a:r>
            <a:r>
              <a:rPr lang="en-US" altLang="zh-CN" sz="2000" i="1" kern="100" dirty="0" err="1">
                <a:latin typeface="+mn-ea"/>
                <a:cs typeface="Times New Roman" panose="02020603050405020304" pitchFamily="18" charset="0"/>
              </a:rPr>
              <a:t>W</a:t>
            </a:r>
            <a:r>
              <a:rPr lang="en-US" altLang="zh-CN" sz="2000" i="1" kern="100" baseline="-25000" dirty="0" err="1">
                <a:latin typeface="+mn-ea"/>
                <a:cs typeface="Times New Roman" panose="02020603050405020304" pitchFamily="18" charset="0"/>
              </a:rPr>
              <a:t>t</a:t>
            </a:r>
            <a:r>
              <a:rPr lang="zh-CN" altLang="zh-CN" sz="2000" dirty="0">
                <a:effectLst/>
                <a:latin typeface="+mn-ea"/>
                <a:cs typeface="Times New Roman" panose="02020603050405020304" pitchFamily="18" charset="0"/>
              </a:rPr>
              <a:t>则是布朗运动过程。由于我们知道该模型中正弦函数的周期对应为</a:t>
            </a:r>
            <a:r>
              <a:rPr lang="en-US" altLang="zh-CN" sz="2000" dirty="0">
                <a:effectLst/>
                <a:latin typeface="+mn-ea"/>
                <a:cs typeface="Times New Roman" panose="02020603050405020304" pitchFamily="18" charset="0"/>
              </a:rPr>
              <a:t>1</a:t>
            </a:r>
            <a:r>
              <a:rPr lang="zh-CN" altLang="zh-CN" sz="2000" dirty="0">
                <a:effectLst/>
                <a:latin typeface="+mn-ea"/>
                <a:cs typeface="Times New Roman" panose="02020603050405020304" pitchFamily="18" charset="0"/>
              </a:rPr>
              <a:t>年，因此可以得到</a:t>
            </a:r>
            <a:r>
              <a:rPr lang="en-US" altLang="zh-CN" sz="2000" dirty="0">
                <a:effectLst/>
                <a:latin typeface="+mn-ea"/>
                <a:cs typeface="Times New Roman" panose="02020603050405020304" pitchFamily="18" charset="0"/>
              </a:rPr>
              <a:t>                   </a:t>
            </a:r>
            <a:r>
              <a:rPr lang="zh-CN" altLang="en-US" sz="2400" dirty="0">
                <a:effectLst/>
                <a:latin typeface="+mn-ea"/>
                <a:cs typeface="Times New Roman" panose="02020603050405020304" pitchFamily="18" charset="0"/>
              </a:rPr>
              <a:t>。</a:t>
            </a:r>
            <a:endParaRPr lang="en-US" altLang="zh-CN" sz="2400" dirty="0">
              <a:effectLst/>
              <a:latin typeface="+mn-ea"/>
              <a:cs typeface="Times New Roman" panose="02020603050405020304" pitchFamily="18" charset="0"/>
            </a:endParaRPr>
          </a:p>
          <a:p>
            <a:pPr marL="800100" lvl="1" indent="-342900">
              <a:lnSpc>
                <a:spcPct val="150000"/>
              </a:lnSpc>
              <a:buFont typeface="Wingdings" panose="05000000000000000000" pitchFamily="2" charset="2"/>
              <a:buChar char="n"/>
              <a:defRPr/>
            </a:pPr>
            <a:endParaRPr lang="en-US" altLang="zh-CN" sz="2400" dirty="0">
              <a:latin typeface="+mn-ea"/>
              <a:cs typeface="Times New Roman" panose="02020603050405020304" pitchFamily="18" charset="0"/>
            </a:endParaRPr>
          </a:p>
          <a:p>
            <a:pPr marL="800100" lvl="1" indent="-342900">
              <a:lnSpc>
                <a:spcPct val="150000"/>
              </a:lnSpc>
              <a:buFont typeface="Wingdings" panose="05000000000000000000" pitchFamily="2" charset="2"/>
              <a:buChar char="n"/>
              <a:defRPr/>
            </a:pPr>
            <a:endParaRPr lang="zh-CN" altLang="en-US" sz="2400" dirty="0">
              <a:latin typeface="微软雅黑" panose="020B0503020204020204" pitchFamily="34" charset="-122"/>
              <a:ea typeface="微软雅黑" panose="020B0503020204020204" pitchFamily="34" charset="-122"/>
              <a:cs typeface="Times New Roman" panose="02020603050405020304" pitchFamily="18" charset="0"/>
            </a:endParaRPr>
          </a:p>
        </p:txBody>
      </p:sp>
      <p:graphicFrame>
        <p:nvGraphicFramePr>
          <p:cNvPr id="3" name="对象 2">
            <a:extLst>
              <a:ext uri="{FF2B5EF4-FFF2-40B4-BE49-F238E27FC236}">
                <a16:creationId xmlns:a16="http://schemas.microsoft.com/office/drawing/2014/main" id="{7CD90D52-1938-9E26-714C-CC7D26D20141}"/>
              </a:ext>
            </a:extLst>
          </p:cNvPr>
          <p:cNvGraphicFramePr>
            <a:graphicFrameLocks noChangeAspect="1"/>
          </p:cNvGraphicFramePr>
          <p:nvPr/>
        </p:nvGraphicFramePr>
        <p:xfrm>
          <a:off x="3987800" y="2997200"/>
          <a:ext cx="3911600" cy="431800"/>
        </p:xfrm>
        <a:graphic>
          <a:graphicData uri="http://schemas.openxmlformats.org/presentationml/2006/ole">
            <mc:AlternateContent xmlns:mc="http://schemas.openxmlformats.org/markup-compatibility/2006">
              <mc:Choice xmlns:v="urn:schemas-microsoft-com:vml" Requires="v">
                <p:oleObj name="Equation" r:id="rId3" imgW="3911400" imgH="431640" progId="Equation.DSMT4">
                  <p:embed/>
                </p:oleObj>
              </mc:Choice>
              <mc:Fallback>
                <p:oleObj name="Equation" r:id="rId3" imgW="3911400" imgH="431640" progId="Equation.DSMT4">
                  <p:embed/>
                  <p:pic>
                    <p:nvPicPr>
                      <p:cNvPr id="3" name="对象 2">
                        <a:extLst>
                          <a:ext uri="{FF2B5EF4-FFF2-40B4-BE49-F238E27FC236}">
                            <a16:creationId xmlns:a16="http://schemas.microsoft.com/office/drawing/2014/main" id="{7CD90D52-1938-9E26-714C-CC7D26D20141}"/>
                          </a:ext>
                        </a:extLst>
                      </p:cNvPr>
                      <p:cNvPicPr/>
                      <p:nvPr/>
                    </p:nvPicPr>
                    <p:blipFill>
                      <a:blip r:embed="rId4"/>
                      <a:stretch>
                        <a:fillRect/>
                      </a:stretch>
                    </p:blipFill>
                    <p:spPr>
                      <a:xfrm>
                        <a:off x="3987800" y="2997200"/>
                        <a:ext cx="3911600" cy="431800"/>
                      </a:xfrm>
                      <a:prstGeom prst="rect">
                        <a:avLst/>
                      </a:prstGeom>
                    </p:spPr>
                  </p:pic>
                </p:oleObj>
              </mc:Fallback>
            </mc:AlternateContent>
          </a:graphicData>
        </a:graphic>
      </p:graphicFrame>
      <p:graphicFrame>
        <p:nvGraphicFramePr>
          <p:cNvPr id="4" name="对象 3">
            <a:extLst>
              <a:ext uri="{FF2B5EF4-FFF2-40B4-BE49-F238E27FC236}">
                <a16:creationId xmlns:a16="http://schemas.microsoft.com/office/drawing/2014/main" id="{08EFDD49-0705-560F-6F8F-6119A5FC6C49}"/>
              </a:ext>
            </a:extLst>
          </p:cNvPr>
          <p:cNvGraphicFramePr>
            <a:graphicFrameLocks noChangeAspect="1"/>
          </p:cNvGraphicFramePr>
          <p:nvPr/>
        </p:nvGraphicFramePr>
        <p:xfrm>
          <a:off x="4143934" y="3940607"/>
          <a:ext cx="3251200" cy="431800"/>
        </p:xfrm>
        <a:graphic>
          <a:graphicData uri="http://schemas.openxmlformats.org/presentationml/2006/ole">
            <mc:AlternateContent xmlns:mc="http://schemas.openxmlformats.org/markup-compatibility/2006">
              <mc:Choice xmlns:v="urn:schemas-microsoft-com:vml" Requires="v">
                <p:oleObj name="Equation" r:id="rId5" imgW="3251160" imgH="431640" progId="Equation.DSMT4">
                  <p:embed/>
                </p:oleObj>
              </mc:Choice>
              <mc:Fallback>
                <p:oleObj name="Equation" r:id="rId5" imgW="3251160" imgH="431640" progId="Equation.DSMT4">
                  <p:embed/>
                  <p:pic>
                    <p:nvPicPr>
                      <p:cNvPr id="4" name="对象 3">
                        <a:extLst>
                          <a:ext uri="{FF2B5EF4-FFF2-40B4-BE49-F238E27FC236}">
                            <a16:creationId xmlns:a16="http://schemas.microsoft.com/office/drawing/2014/main" id="{08EFDD49-0705-560F-6F8F-6119A5FC6C49}"/>
                          </a:ext>
                        </a:extLst>
                      </p:cNvPr>
                      <p:cNvPicPr/>
                      <p:nvPr/>
                    </p:nvPicPr>
                    <p:blipFill>
                      <a:blip r:embed="rId6"/>
                      <a:stretch>
                        <a:fillRect/>
                      </a:stretch>
                    </p:blipFill>
                    <p:spPr>
                      <a:xfrm>
                        <a:off x="4143934" y="3940607"/>
                        <a:ext cx="3251200" cy="431800"/>
                      </a:xfrm>
                      <a:prstGeom prst="rect">
                        <a:avLst/>
                      </a:prstGeom>
                    </p:spPr>
                  </p:pic>
                </p:oleObj>
              </mc:Fallback>
            </mc:AlternateContent>
          </a:graphicData>
        </a:graphic>
      </p:graphicFrame>
      <p:graphicFrame>
        <p:nvGraphicFramePr>
          <p:cNvPr id="6" name="对象 5">
            <a:extLst>
              <a:ext uri="{FF2B5EF4-FFF2-40B4-BE49-F238E27FC236}">
                <a16:creationId xmlns:a16="http://schemas.microsoft.com/office/drawing/2014/main" id="{479D8A43-B1BB-30B5-BB44-24FA80F597C1}"/>
              </a:ext>
            </a:extLst>
          </p:cNvPr>
          <p:cNvGraphicFramePr>
            <a:graphicFrameLocks noChangeAspect="1"/>
          </p:cNvGraphicFramePr>
          <p:nvPr/>
        </p:nvGraphicFramePr>
        <p:xfrm>
          <a:off x="4584700" y="5943800"/>
          <a:ext cx="1358900" cy="368300"/>
        </p:xfrm>
        <a:graphic>
          <a:graphicData uri="http://schemas.openxmlformats.org/presentationml/2006/ole">
            <mc:AlternateContent xmlns:mc="http://schemas.openxmlformats.org/markup-compatibility/2006">
              <mc:Choice xmlns:v="urn:schemas-microsoft-com:vml" Requires="v">
                <p:oleObj name="Equation" r:id="rId7" imgW="1358640" imgH="368280" progId="Equation.DSMT4">
                  <p:embed/>
                </p:oleObj>
              </mc:Choice>
              <mc:Fallback>
                <p:oleObj name="Equation" r:id="rId7" imgW="1358640" imgH="368280" progId="Equation.DSMT4">
                  <p:embed/>
                  <p:pic>
                    <p:nvPicPr>
                      <p:cNvPr id="6" name="对象 5">
                        <a:extLst>
                          <a:ext uri="{FF2B5EF4-FFF2-40B4-BE49-F238E27FC236}">
                            <a16:creationId xmlns:a16="http://schemas.microsoft.com/office/drawing/2014/main" id="{479D8A43-B1BB-30B5-BB44-24FA80F597C1}"/>
                          </a:ext>
                        </a:extLst>
                      </p:cNvPr>
                      <p:cNvPicPr/>
                      <p:nvPr/>
                    </p:nvPicPr>
                    <p:blipFill>
                      <a:blip r:embed="rId8"/>
                      <a:stretch>
                        <a:fillRect/>
                      </a:stretch>
                    </p:blipFill>
                    <p:spPr>
                      <a:xfrm>
                        <a:off x="4584700" y="5943800"/>
                        <a:ext cx="1358900" cy="368300"/>
                      </a:xfrm>
                      <a:prstGeom prst="rect">
                        <a:avLst/>
                      </a:prstGeom>
                    </p:spPr>
                  </p:pic>
                </p:oleObj>
              </mc:Fallback>
            </mc:AlternateContent>
          </a:graphicData>
        </a:graphic>
      </p:graphicFrame>
    </p:spTree>
    <p:extLst>
      <p:ext uri="{BB962C8B-B14F-4D97-AF65-F5344CB8AC3E}">
        <p14:creationId xmlns:p14="http://schemas.microsoft.com/office/powerpoint/2010/main" val="2920970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0999" y="137160"/>
            <a:ext cx="7525871" cy="553998"/>
          </a:xfrm>
        </p:spPr>
        <p:txBody>
          <a:bodyPr/>
          <a:lstStyle/>
          <a:p>
            <a:r>
              <a:rPr lang="zh-CN" altLang="en-US" dirty="0"/>
              <a:t>天气期货与期权定价模型及应用</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2589" y="1173390"/>
            <a:ext cx="11167375" cy="5382371"/>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气温预测法</a:t>
            </a: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时间序列定价模型</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Campbell</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和</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Diebold</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2005</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）运用了自回归（</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Autoregression</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AR</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）模型来对气温变化进行建模。构建了自回归模型对气温的自相关性进行刻画</a:t>
            </a: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其中，对季节性的波动变化采用傅里叶序列来近似，而周期性的波动变化采用广义自回归条件异方差（</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Generalized Autoregressive Conditional Heteroskedasticity</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GARCH</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）过程，对不同的气温变化成分进行组合。</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Caballero</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等（</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2002</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）则是考虑到了气温的长记忆性，因此运用了刻画长记忆性的自回归分整移动平均（</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Autoregressive Fractionally Integrated Moving Average</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ARFIMA</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）模型。</a:t>
            </a:r>
          </a:p>
          <a:p>
            <a:pPr marL="800100" lvl="1" indent="-342900">
              <a:lnSpc>
                <a:spcPct val="150000"/>
              </a:lnSpc>
              <a:buFont typeface="Wingdings" panose="05000000000000000000" pitchFamily="2" charset="2"/>
              <a:buChar char="n"/>
              <a:defRPr/>
            </a:pPr>
            <a:endParaRPr lang="zh-CN" altLang="en-US" sz="24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160583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0999" y="137160"/>
            <a:ext cx="7525871" cy="553998"/>
          </a:xfrm>
        </p:spPr>
        <p:txBody>
          <a:bodyPr/>
          <a:lstStyle/>
          <a:p>
            <a:r>
              <a:rPr lang="zh-CN" altLang="en-US" dirty="0"/>
              <a:t>天气期货与期权定价模型及应用</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2589" y="1173390"/>
            <a:ext cx="11167375" cy="4920706"/>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气温预测法</a:t>
            </a: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蒙特卡洛模拟定价模型</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蒙特卡罗模拟（</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Monte Carlo Simulation</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）又称随机抽样或统计实验法，是属于计算数学的一个分支，在各个学科领域都有着广泛的应用。</a:t>
            </a: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蒙特卡洛模拟定价方法在金融工程领域和传统金融衍生品的定价也中是一种广为运用的方式，该方法同样适用于对天气衍生品的定价。</a:t>
            </a: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具体而言，蒙特卡洛模拟基于给定的气温模型和参数，通过产生大量的伪随机数，模拟出成千上万甚至更多条路径，模拟出未来多期的气温变化，从而计算相应的气温期权和气温期货的价格和对应收益。</a:t>
            </a:r>
          </a:p>
          <a:p>
            <a:pPr marL="800100" lvl="1" indent="-342900">
              <a:lnSpc>
                <a:spcPct val="150000"/>
              </a:lnSpc>
              <a:buFont typeface="Wingdings" panose="05000000000000000000" pitchFamily="2" charset="2"/>
              <a:buChar char="n"/>
              <a:defRPr/>
            </a:pPr>
            <a:endParaRPr lang="zh-CN" altLang="en-US" sz="24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64856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0999" y="137160"/>
            <a:ext cx="7525871" cy="553998"/>
          </a:xfrm>
        </p:spPr>
        <p:txBody>
          <a:bodyPr/>
          <a:lstStyle/>
          <a:p>
            <a:r>
              <a:rPr lang="zh-CN" altLang="en-US" dirty="0"/>
              <a:t>天气期货与期权定价模型及应用</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2589" y="1173390"/>
            <a:ext cx="11167375" cy="5300938"/>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气温预测法</a:t>
            </a: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均衡定价模型</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对日度气温的建模必须考虑以下特征</a:t>
            </a:r>
            <a:endParaRPr lang="en-US" altLang="zh-CN" sz="2000" dirty="0">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①模型必须能够捕捉到气温的季节性和周期性变化；</a:t>
            </a: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②每日的气温变化必须在某一个“正常”的平均温度附近，或者说不会超出该“正常”范围，比如，上海的夏季的气温不太可能达到</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30</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华氏度（对应约零下</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1</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摄氏度）；</a:t>
            </a: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③模型应该在预测未来气温的变化路径中发挥关键作用；</a:t>
            </a: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④模型应该包含气温变化的自回归特征，即气温较高的一天之后很可能又紧跟着一天高温，反之亦然；</a:t>
            </a: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⑤气温的波动幅度一定是冬季大、夏季小；</a:t>
            </a:r>
          </a:p>
          <a:p>
            <a:pPr marL="1257300" lvl="2"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⑥模型必须反映出长期的气温趋势，比如全球变暖趋势。</a:t>
            </a:r>
          </a:p>
        </p:txBody>
      </p:sp>
    </p:spTree>
    <p:extLst>
      <p:ext uri="{BB962C8B-B14F-4D97-AF65-F5344CB8AC3E}">
        <p14:creationId xmlns:p14="http://schemas.microsoft.com/office/powerpoint/2010/main" val="2409193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688632" y="2810675"/>
            <a:ext cx="5368250" cy="997615"/>
          </a:xfrm>
        </p:spPr>
        <p:txBody>
          <a:bodyPr wrap="square">
            <a:noAutofit/>
          </a:bodyPr>
          <a:lstStyle/>
          <a:p>
            <a:pPr lvl="0">
              <a:lnSpc>
                <a:spcPct val="150000"/>
              </a:lnSpc>
            </a:pPr>
            <a:r>
              <a:rPr lang="zh-CN" altLang="en-US" dirty="0"/>
              <a:t>第十章</a:t>
            </a:r>
            <a:br>
              <a:rPr lang="en-US" altLang="zh-CN" dirty="0"/>
            </a:br>
            <a:r>
              <a:rPr lang="zh-CN" altLang="en-US" dirty="0"/>
              <a:t>天气期权与期货定价</a:t>
            </a:r>
            <a:endParaRPr lang="en-US" dirty="0"/>
          </a:p>
        </p:txBody>
      </p:sp>
    </p:spTree>
    <p:custDataLst>
      <p:tags r:id="rId1"/>
    </p:custDataLst>
    <p:extLst>
      <p:ext uri="{BB962C8B-B14F-4D97-AF65-F5344CB8AC3E}">
        <p14:creationId xmlns:p14="http://schemas.microsoft.com/office/powerpoint/2010/main" val="1362862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p:txBody>
          <a:bodyPr/>
          <a:lstStyle/>
          <a:p>
            <a:r>
              <a:rPr lang="zh-CN" altLang="en-US" dirty="0"/>
              <a:t>主要内容</a:t>
            </a:r>
          </a:p>
        </p:txBody>
      </p:sp>
      <p:grpSp>
        <p:nvGrpSpPr>
          <p:cNvPr id="3" name="组合 2"/>
          <p:cNvGrpSpPr/>
          <p:nvPr/>
        </p:nvGrpSpPr>
        <p:grpSpPr>
          <a:xfrm>
            <a:off x="2515720" y="1804097"/>
            <a:ext cx="7147859" cy="3790951"/>
            <a:chOff x="660399" y="1736724"/>
            <a:chExt cx="7147859" cy="3790951"/>
          </a:xfrm>
        </p:grpSpPr>
        <p:cxnSp>
          <p:nvCxnSpPr>
            <p:cNvPr id="112" name="直接连接符 111">
              <a:extLst>
                <a:ext uri="{FF2B5EF4-FFF2-40B4-BE49-F238E27FC236}">
                  <a16:creationId xmlns:a16="http://schemas.microsoft.com/office/drawing/2014/main" id="{9AA86507-044D-49AE-9E3A-3ED56475D2FC}"/>
                </a:ext>
              </a:extLst>
            </p:cNvPr>
            <p:cNvCxnSpPr>
              <a:cxnSpLocks/>
            </p:cNvCxnSpPr>
            <p:nvPr/>
          </p:nvCxnSpPr>
          <p:spPr>
            <a:xfrm>
              <a:off x="2660773" y="3632201"/>
              <a:ext cx="1905886" cy="0"/>
            </a:xfrm>
            <a:prstGeom prst="line">
              <a:avLst/>
            </a:prstGeom>
            <a:ln>
              <a:solidFill>
                <a:schemeClr val="tx1">
                  <a:lumMod val="50000"/>
                  <a:lumOff val="50000"/>
                  <a:alpha val="50000"/>
                </a:schemeClr>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18" name="直接连接符 117">
              <a:extLst>
                <a:ext uri="{FF2B5EF4-FFF2-40B4-BE49-F238E27FC236}">
                  <a16:creationId xmlns:a16="http://schemas.microsoft.com/office/drawing/2014/main" id="{2FB15327-28B3-408E-B804-9D7D1EECBC98}"/>
                </a:ext>
              </a:extLst>
            </p:cNvPr>
            <p:cNvCxnSpPr>
              <a:cxnSpLocks/>
            </p:cNvCxnSpPr>
            <p:nvPr/>
          </p:nvCxnSpPr>
          <p:spPr>
            <a:xfrm>
              <a:off x="2469905" y="5114127"/>
              <a:ext cx="1905886" cy="1"/>
            </a:xfrm>
            <a:prstGeom prst="line">
              <a:avLst/>
            </a:prstGeom>
            <a:ln>
              <a:solidFill>
                <a:schemeClr val="tx1">
                  <a:lumMod val="50000"/>
                  <a:lumOff val="50000"/>
                  <a:alpha val="50000"/>
                </a:schemeClr>
              </a:solidFill>
              <a:headEnd type="oval" w="sm" len="sm"/>
            </a:ln>
          </p:spPr>
          <p:style>
            <a:lnRef idx="1">
              <a:schemeClr val="accent1"/>
            </a:lnRef>
            <a:fillRef idx="0">
              <a:schemeClr val="accent1"/>
            </a:fillRef>
            <a:effectRef idx="0">
              <a:schemeClr val="accent1"/>
            </a:effectRef>
            <a:fontRef idx="minor">
              <a:schemeClr val="tx1"/>
            </a:fontRef>
          </p:style>
        </p:cxnSp>
        <p:cxnSp>
          <p:nvCxnSpPr>
            <p:cNvPr id="115" name="直接连接符 114">
              <a:extLst>
                <a:ext uri="{FF2B5EF4-FFF2-40B4-BE49-F238E27FC236}">
                  <a16:creationId xmlns:a16="http://schemas.microsoft.com/office/drawing/2014/main" id="{6DF0785F-DE63-44B8-8B9E-5702E3BA8CAC}"/>
                </a:ext>
              </a:extLst>
            </p:cNvPr>
            <p:cNvCxnSpPr>
              <a:cxnSpLocks/>
            </p:cNvCxnSpPr>
            <p:nvPr/>
          </p:nvCxnSpPr>
          <p:spPr>
            <a:xfrm>
              <a:off x="2510614" y="2144851"/>
              <a:ext cx="1905886" cy="0"/>
            </a:xfrm>
            <a:prstGeom prst="line">
              <a:avLst/>
            </a:prstGeom>
            <a:ln>
              <a:solidFill>
                <a:schemeClr val="tx1">
                  <a:lumMod val="50000"/>
                  <a:lumOff val="50000"/>
                  <a:alpha val="50000"/>
                </a:schemeClr>
              </a:solidFill>
              <a:headEnd type="oval" w="sm" len="sm"/>
            </a:ln>
          </p:spPr>
          <p:style>
            <a:lnRef idx="1">
              <a:schemeClr val="accent1"/>
            </a:lnRef>
            <a:fillRef idx="0">
              <a:schemeClr val="accent1"/>
            </a:fillRef>
            <a:effectRef idx="0">
              <a:schemeClr val="accent1"/>
            </a:effectRef>
            <a:fontRef idx="minor">
              <a:schemeClr val="tx1"/>
            </a:fontRef>
          </p:style>
        </p:cxnSp>
        <p:cxnSp>
          <p:nvCxnSpPr>
            <p:cNvPr id="103" name="直接连接符 102">
              <a:extLst>
                <a:ext uri="{FF2B5EF4-FFF2-40B4-BE49-F238E27FC236}">
                  <a16:creationId xmlns:a16="http://schemas.microsoft.com/office/drawing/2014/main" id="{588C7862-CB2B-47DA-A788-7FC4C6EF8DD5}"/>
                </a:ext>
              </a:extLst>
            </p:cNvPr>
            <p:cNvCxnSpPr/>
            <p:nvPr/>
          </p:nvCxnSpPr>
          <p:spPr>
            <a:xfrm>
              <a:off x="6565718" y="2637794"/>
              <a:ext cx="0" cy="0"/>
            </a:xfrm>
            <a:prstGeom prst="line">
              <a:avLst/>
            </a:prstGeom>
            <a:ln>
              <a:solidFill>
                <a:schemeClr val="tx1">
                  <a:lumMod val="50000"/>
                  <a:lumOff val="50000"/>
                  <a:alpha val="50000"/>
                </a:schemeClr>
              </a:solidFill>
            </a:ln>
          </p:spPr>
          <p:style>
            <a:lnRef idx="1">
              <a:schemeClr val="accent1"/>
            </a:lnRef>
            <a:fillRef idx="0">
              <a:schemeClr val="accent1"/>
            </a:fillRef>
            <a:effectRef idx="0">
              <a:schemeClr val="accent1"/>
            </a:effectRef>
            <a:fontRef idx="minor">
              <a:schemeClr val="tx1"/>
            </a:fontRef>
          </p:style>
        </p:cxnSp>
        <p:sp>
          <p:nvSpPr>
            <p:cNvPr id="58" name="矩形: 圆角 57">
              <a:extLst>
                <a:ext uri="{FF2B5EF4-FFF2-40B4-BE49-F238E27FC236}">
                  <a16:creationId xmlns:a16="http://schemas.microsoft.com/office/drawing/2014/main" id="{7A7D2522-0758-4B6D-BB89-5202E2BFC3F7}"/>
                </a:ext>
              </a:extLst>
            </p:cNvPr>
            <p:cNvSpPr/>
            <p:nvPr/>
          </p:nvSpPr>
          <p:spPr>
            <a:xfrm flipH="1">
              <a:off x="660399" y="1736724"/>
              <a:ext cx="7147856" cy="825809"/>
            </a:xfrm>
            <a:prstGeom prst="roundRect">
              <a:avLst>
                <a:gd name="adj" fmla="val 50000"/>
              </a:avLst>
            </a:prstGeom>
            <a:gradFill>
              <a:gsLst>
                <a:gs pos="0">
                  <a:schemeClr val="accent1">
                    <a:lumMod val="60000"/>
                    <a:lumOff val="40000"/>
                  </a:schemeClr>
                </a:gs>
                <a:gs pos="60000">
                  <a:schemeClr val="accent1"/>
                </a:gs>
              </a:gsLst>
              <a:lin ang="2700000" scaled="0"/>
            </a:gradFill>
            <a:ln w="57150" cap="rnd">
              <a:noFill/>
              <a:prstDash val="solid"/>
              <a:round/>
            </a:ln>
            <a:effectLst>
              <a:outerShdw blurRad="76200" dist="50800" dir="5400000" algn="ctr"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en-US" altLang="zh-CN" sz="2400" b="1" dirty="0">
                  <a:solidFill>
                    <a:schemeClr val="bg1"/>
                  </a:solidFill>
                </a:rPr>
                <a:t> </a:t>
              </a:r>
              <a:endParaRPr lang="zh-CN" altLang="en-US" sz="2400" b="1" dirty="0">
                <a:solidFill>
                  <a:schemeClr val="bg1"/>
                </a:solidFill>
              </a:endParaRPr>
            </a:p>
          </p:txBody>
        </p:sp>
        <p:sp>
          <p:nvSpPr>
            <p:cNvPr id="59" name="任意多边形: 形状 58">
              <a:extLst>
                <a:ext uri="{FF2B5EF4-FFF2-40B4-BE49-F238E27FC236}">
                  <a16:creationId xmlns:a16="http://schemas.microsoft.com/office/drawing/2014/main" id="{23D5441C-7B67-464E-910C-EBC02062BFAE}"/>
                </a:ext>
              </a:extLst>
            </p:cNvPr>
            <p:cNvSpPr/>
            <p:nvPr/>
          </p:nvSpPr>
          <p:spPr>
            <a:xfrm>
              <a:off x="660400" y="1737924"/>
              <a:ext cx="1141591" cy="826108"/>
            </a:xfrm>
            <a:custGeom>
              <a:avLst/>
              <a:gdLst>
                <a:gd name="connsiteX0" fmla="*/ 533614 w 1474793"/>
                <a:gd name="connsiteY0" fmla="*/ 0 h 1067228"/>
                <a:gd name="connsiteX1" fmla="*/ 641156 w 1474793"/>
                <a:gd name="connsiteY1" fmla="*/ 10841 h 1067228"/>
                <a:gd name="connsiteX2" fmla="*/ 642850 w 1474793"/>
                <a:gd name="connsiteY2" fmla="*/ 11367 h 1067228"/>
                <a:gd name="connsiteX3" fmla="*/ 643605 w 1474793"/>
                <a:gd name="connsiteY3" fmla="*/ 10579 h 1067228"/>
                <a:gd name="connsiteX4" fmla="*/ 730860 w 1474793"/>
                <a:gd name="connsiteY4" fmla="*/ 36748 h 1067228"/>
                <a:gd name="connsiteX5" fmla="*/ 741010 w 1474793"/>
                <a:gd name="connsiteY5" fmla="*/ 41837 h 1067228"/>
                <a:gd name="connsiteX6" fmla="*/ 741321 w 1474793"/>
                <a:gd name="connsiteY6" fmla="*/ 41934 h 1067228"/>
                <a:gd name="connsiteX7" fmla="*/ 742759 w 1474793"/>
                <a:gd name="connsiteY7" fmla="*/ 42714 h 1067228"/>
                <a:gd name="connsiteX8" fmla="*/ 811100 w 1474793"/>
                <a:gd name="connsiteY8" fmla="*/ 76983 h 1067228"/>
                <a:gd name="connsiteX9" fmla="*/ 825702 w 1474793"/>
                <a:gd name="connsiteY9" fmla="*/ 87735 h 1067228"/>
                <a:gd name="connsiteX10" fmla="*/ 831963 w 1474793"/>
                <a:gd name="connsiteY10" fmla="*/ 91133 h 1067228"/>
                <a:gd name="connsiteX11" fmla="*/ 845602 w 1474793"/>
                <a:gd name="connsiteY11" fmla="*/ 102387 h 1067228"/>
                <a:gd name="connsiteX12" fmla="*/ 882900 w 1474793"/>
                <a:gd name="connsiteY12" fmla="*/ 129847 h 1067228"/>
                <a:gd name="connsiteX13" fmla="*/ 898739 w 1474793"/>
                <a:gd name="connsiteY13" fmla="*/ 146228 h 1067228"/>
                <a:gd name="connsiteX14" fmla="*/ 910936 w 1474793"/>
                <a:gd name="connsiteY14" fmla="*/ 156292 h 1067228"/>
                <a:gd name="connsiteX15" fmla="*/ 925281 w 1474793"/>
                <a:gd name="connsiteY15" fmla="*/ 173678 h 1067228"/>
                <a:gd name="connsiteX16" fmla="*/ 944837 w 1474793"/>
                <a:gd name="connsiteY16" fmla="*/ 193903 h 1067228"/>
                <a:gd name="connsiteX17" fmla="*/ 959019 w 1474793"/>
                <a:gd name="connsiteY17" fmla="*/ 214569 h 1067228"/>
                <a:gd name="connsiteX18" fmla="*/ 976095 w 1474793"/>
                <a:gd name="connsiteY18" fmla="*/ 235265 h 1067228"/>
                <a:gd name="connsiteX19" fmla="*/ 986966 w 1474793"/>
                <a:gd name="connsiteY19" fmla="*/ 255294 h 1067228"/>
                <a:gd name="connsiteX20" fmla="*/ 995488 w 1474793"/>
                <a:gd name="connsiteY20" fmla="*/ 267712 h 1067228"/>
                <a:gd name="connsiteX21" fmla="*/ 1005676 w 1474793"/>
                <a:gd name="connsiteY21" fmla="*/ 289764 h 1067228"/>
                <a:gd name="connsiteX22" fmla="*/ 1025294 w 1474793"/>
                <a:gd name="connsiteY22" fmla="*/ 325907 h 1067228"/>
                <a:gd name="connsiteX23" fmla="*/ 1031274 w 1474793"/>
                <a:gd name="connsiteY23" fmla="*/ 345171 h 1067228"/>
                <a:gd name="connsiteX24" fmla="*/ 1033430 w 1474793"/>
                <a:gd name="connsiteY24" fmla="*/ 349838 h 1067228"/>
                <a:gd name="connsiteX25" fmla="*/ 1037839 w 1474793"/>
                <a:gd name="connsiteY25" fmla="*/ 366321 h 1067228"/>
                <a:gd name="connsiteX26" fmla="*/ 1056387 w 1474793"/>
                <a:gd name="connsiteY26" fmla="*/ 426072 h 1067228"/>
                <a:gd name="connsiteX27" fmla="*/ 1067228 w 1474793"/>
                <a:gd name="connsiteY27" fmla="*/ 533614 h 1067228"/>
                <a:gd name="connsiteX28" fmla="*/ 1065078 w 1474793"/>
                <a:gd name="connsiteY28" fmla="*/ 554940 h 1067228"/>
                <a:gd name="connsiteX29" fmla="*/ 1064327 w 1474793"/>
                <a:gd name="connsiteY29" fmla="*/ 594320 h 1067228"/>
                <a:gd name="connsiteX30" fmla="*/ 1347937 w 1474793"/>
                <a:gd name="connsiteY30" fmla="*/ 1034890 h 1067228"/>
                <a:gd name="connsiteX31" fmla="*/ 1410642 w 1474793"/>
                <a:gd name="connsiteY31" fmla="*/ 1053546 h 1067228"/>
                <a:gd name="connsiteX32" fmla="*/ 1474793 w 1474793"/>
                <a:gd name="connsiteY32" fmla="*/ 1066843 h 1067228"/>
                <a:gd name="connsiteX33" fmla="*/ 542300 w 1474793"/>
                <a:gd name="connsiteY33" fmla="*/ 1066843 h 1067228"/>
                <a:gd name="connsiteX34" fmla="*/ 539867 w 1474793"/>
                <a:gd name="connsiteY34" fmla="*/ 1066598 h 1067228"/>
                <a:gd name="connsiteX35" fmla="*/ 533614 w 1474793"/>
                <a:gd name="connsiteY35" fmla="*/ 1067228 h 1067228"/>
                <a:gd name="connsiteX36" fmla="*/ 0 w 1474793"/>
                <a:gd name="connsiteY36" fmla="*/ 533614 h 1067228"/>
                <a:gd name="connsiteX37" fmla="*/ 533614 w 1474793"/>
                <a:gd name="connsiteY37" fmla="*/ 0 h 1067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474793" h="1067228">
                  <a:moveTo>
                    <a:pt x="533614" y="0"/>
                  </a:moveTo>
                  <a:cubicBezTo>
                    <a:pt x="570452" y="0"/>
                    <a:pt x="606419" y="3733"/>
                    <a:pt x="641156" y="10841"/>
                  </a:cubicBezTo>
                  <a:lnTo>
                    <a:pt x="642850" y="11367"/>
                  </a:lnTo>
                  <a:lnTo>
                    <a:pt x="643605" y="10579"/>
                  </a:lnTo>
                  <a:cubicBezTo>
                    <a:pt x="673701" y="16798"/>
                    <a:pt x="702865" y="25601"/>
                    <a:pt x="730860" y="36748"/>
                  </a:cubicBezTo>
                  <a:lnTo>
                    <a:pt x="741010" y="41837"/>
                  </a:lnTo>
                  <a:lnTo>
                    <a:pt x="741321" y="41934"/>
                  </a:lnTo>
                  <a:lnTo>
                    <a:pt x="742759" y="42714"/>
                  </a:lnTo>
                  <a:lnTo>
                    <a:pt x="811100" y="76983"/>
                  </a:lnTo>
                  <a:lnTo>
                    <a:pt x="825702" y="87735"/>
                  </a:lnTo>
                  <a:lnTo>
                    <a:pt x="831963" y="91133"/>
                  </a:lnTo>
                  <a:lnTo>
                    <a:pt x="845602" y="102387"/>
                  </a:lnTo>
                  <a:lnTo>
                    <a:pt x="882900" y="129847"/>
                  </a:lnTo>
                  <a:lnTo>
                    <a:pt x="898739" y="146228"/>
                  </a:lnTo>
                  <a:lnTo>
                    <a:pt x="910936" y="156292"/>
                  </a:lnTo>
                  <a:lnTo>
                    <a:pt x="925281" y="173678"/>
                  </a:lnTo>
                  <a:lnTo>
                    <a:pt x="944837" y="193903"/>
                  </a:lnTo>
                  <a:lnTo>
                    <a:pt x="959019" y="214569"/>
                  </a:lnTo>
                  <a:lnTo>
                    <a:pt x="976095" y="235265"/>
                  </a:lnTo>
                  <a:lnTo>
                    <a:pt x="986966" y="255294"/>
                  </a:lnTo>
                  <a:lnTo>
                    <a:pt x="995488" y="267712"/>
                  </a:lnTo>
                  <a:lnTo>
                    <a:pt x="1005676" y="289764"/>
                  </a:lnTo>
                  <a:lnTo>
                    <a:pt x="1025294" y="325907"/>
                  </a:lnTo>
                  <a:lnTo>
                    <a:pt x="1031274" y="345171"/>
                  </a:lnTo>
                  <a:lnTo>
                    <a:pt x="1033430" y="349838"/>
                  </a:lnTo>
                  <a:lnTo>
                    <a:pt x="1037839" y="366321"/>
                  </a:lnTo>
                  <a:lnTo>
                    <a:pt x="1056387" y="426072"/>
                  </a:lnTo>
                  <a:cubicBezTo>
                    <a:pt x="1063495" y="460809"/>
                    <a:pt x="1067228" y="496776"/>
                    <a:pt x="1067228" y="533614"/>
                  </a:cubicBezTo>
                  <a:lnTo>
                    <a:pt x="1065078" y="554940"/>
                  </a:lnTo>
                  <a:lnTo>
                    <a:pt x="1064327" y="594320"/>
                  </a:lnTo>
                  <a:cubicBezTo>
                    <a:pt x="1060491" y="737511"/>
                    <a:pt x="1069636" y="930381"/>
                    <a:pt x="1347937" y="1034890"/>
                  </a:cubicBezTo>
                  <a:cubicBezTo>
                    <a:pt x="1365331" y="1041421"/>
                    <a:pt x="1386419" y="1047630"/>
                    <a:pt x="1410642" y="1053546"/>
                  </a:cubicBezTo>
                  <a:lnTo>
                    <a:pt x="1474793" y="1066843"/>
                  </a:lnTo>
                  <a:lnTo>
                    <a:pt x="542300" y="1066843"/>
                  </a:lnTo>
                  <a:lnTo>
                    <a:pt x="539867" y="1066598"/>
                  </a:lnTo>
                  <a:lnTo>
                    <a:pt x="533614" y="1067228"/>
                  </a:lnTo>
                  <a:cubicBezTo>
                    <a:pt x="238907" y="1067228"/>
                    <a:pt x="0" y="828321"/>
                    <a:pt x="0" y="533614"/>
                  </a:cubicBezTo>
                  <a:cubicBezTo>
                    <a:pt x="0" y="238907"/>
                    <a:pt x="238907" y="0"/>
                    <a:pt x="533614" y="0"/>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dirty="0"/>
            </a:p>
          </p:txBody>
        </p:sp>
        <p:sp>
          <p:nvSpPr>
            <p:cNvPr id="63" name="文本框 62">
              <a:extLst>
                <a:ext uri="{FF2B5EF4-FFF2-40B4-BE49-F238E27FC236}">
                  <a16:creationId xmlns:a16="http://schemas.microsoft.com/office/drawing/2014/main" id="{1E30564B-F1B3-42EA-AA6D-C2CCF37FFF17}"/>
                </a:ext>
              </a:extLst>
            </p:cNvPr>
            <p:cNvSpPr txBox="1"/>
            <p:nvPr/>
          </p:nvSpPr>
          <p:spPr>
            <a:xfrm>
              <a:off x="1731153" y="1944796"/>
              <a:ext cx="5279247" cy="461665"/>
            </a:xfrm>
            <a:prstGeom prst="rect">
              <a:avLst/>
            </a:prstGeom>
            <a:noFill/>
          </p:spPr>
          <p:txBody>
            <a:bodyPr wrap="square" rtlCol="0">
              <a:spAutoFit/>
            </a:bodyPr>
            <a:lstStyle/>
            <a:p>
              <a:r>
                <a:rPr kumimoji="0" lang="zh-CN" altLang="en-US"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rPr>
                <a:t>天气衍生品的标的</a:t>
              </a:r>
              <a:endParaRPr kumimoji="0" lang="en-US" altLang="zh-CN"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endParaRPr>
            </a:p>
          </p:txBody>
        </p:sp>
        <p:sp>
          <p:nvSpPr>
            <p:cNvPr id="61" name="文本框 60">
              <a:extLst>
                <a:ext uri="{FF2B5EF4-FFF2-40B4-BE49-F238E27FC236}">
                  <a16:creationId xmlns:a16="http://schemas.microsoft.com/office/drawing/2014/main" id="{D99B6B23-21E9-423C-9B8E-BC1689CECA99}"/>
                </a:ext>
              </a:extLst>
            </p:cNvPr>
            <p:cNvSpPr txBox="1"/>
            <p:nvPr/>
          </p:nvSpPr>
          <p:spPr>
            <a:xfrm>
              <a:off x="743758" y="1888018"/>
              <a:ext cx="639920" cy="584775"/>
            </a:xfrm>
            <a:prstGeom prst="rect">
              <a:avLst/>
            </a:prstGeom>
            <a:noFill/>
          </p:spPr>
          <p:txBody>
            <a:bodyPr wrap="none" rtlCol="0">
              <a:spAutoFit/>
            </a:bodyPr>
            <a:lstStyle/>
            <a:p>
              <a:pPr algn="ctr"/>
              <a:r>
                <a:rPr lang="en-US" altLang="zh-CN" sz="3200" b="1" dirty="0">
                  <a:solidFill>
                    <a:srgbClr val="FFFFFF"/>
                  </a:solidFill>
                  <a:latin typeface="Arial" panose="020B0604020202020204" pitchFamily="34" charset="0"/>
                  <a:ea typeface="微软雅黑" panose="020B0503020204020204" pitchFamily="34" charset="-122"/>
                </a:rPr>
                <a:t>01</a:t>
              </a:r>
              <a:endParaRPr lang="zh-CN" altLang="en-US" sz="3200" b="1" dirty="0">
                <a:solidFill>
                  <a:srgbClr val="FFFFFF"/>
                </a:solidFill>
                <a:latin typeface="Arial" panose="020B0604020202020204" pitchFamily="34" charset="0"/>
                <a:ea typeface="微软雅黑" panose="020B0503020204020204" pitchFamily="34" charset="-122"/>
              </a:endParaRPr>
            </a:p>
          </p:txBody>
        </p:sp>
        <p:sp>
          <p:nvSpPr>
            <p:cNvPr id="45" name="矩形: 圆角 44">
              <a:extLst>
                <a:ext uri="{FF2B5EF4-FFF2-40B4-BE49-F238E27FC236}">
                  <a16:creationId xmlns:a16="http://schemas.microsoft.com/office/drawing/2014/main" id="{3CF0CABA-7EA9-451D-B0DF-45BA2A3B0570}"/>
                </a:ext>
              </a:extLst>
            </p:cNvPr>
            <p:cNvSpPr/>
            <p:nvPr/>
          </p:nvSpPr>
          <p:spPr>
            <a:xfrm flipH="1">
              <a:off x="660399" y="3218546"/>
              <a:ext cx="7147859" cy="825809"/>
            </a:xfrm>
            <a:prstGeom prst="roundRect">
              <a:avLst>
                <a:gd name="adj" fmla="val 50000"/>
              </a:avLst>
            </a:prstGeom>
            <a:gradFill>
              <a:gsLst>
                <a:gs pos="0">
                  <a:schemeClr val="accent3">
                    <a:lumMod val="60000"/>
                    <a:lumOff val="40000"/>
                  </a:schemeClr>
                </a:gs>
                <a:gs pos="60000">
                  <a:schemeClr val="accent3"/>
                </a:gs>
              </a:gsLst>
              <a:lin ang="2700000" scaled="0"/>
            </a:gradFill>
            <a:ln w="57150" cap="rnd">
              <a:noFill/>
              <a:prstDash val="solid"/>
              <a:round/>
            </a:ln>
            <a:effectLst>
              <a:outerShdw blurRad="76200" dist="50800" dir="5400000" algn="ctr" rotWithShape="0">
                <a:schemeClr val="accent3">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en-US" altLang="zh-CN" sz="2400" b="1" dirty="0">
                  <a:solidFill>
                    <a:schemeClr val="bg1"/>
                  </a:solidFill>
                </a:rPr>
                <a:t> </a:t>
              </a:r>
              <a:endParaRPr lang="zh-CN" altLang="en-US" sz="2400" b="1" dirty="0">
                <a:solidFill>
                  <a:schemeClr val="bg1"/>
                </a:solidFill>
              </a:endParaRPr>
            </a:p>
          </p:txBody>
        </p:sp>
        <p:sp>
          <p:nvSpPr>
            <p:cNvPr id="46" name="任意多边形: 形状 45">
              <a:extLst>
                <a:ext uri="{FF2B5EF4-FFF2-40B4-BE49-F238E27FC236}">
                  <a16:creationId xmlns:a16="http://schemas.microsoft.com/office/drawing/2014/main" id="{E8C8AA4C-B8F7-439B-9FCB-4238DF14C504}"/>
                </a:ext>
              </a:extLst>
            </p:cNvPr>
            <p:cNvSpPr/>
            <p:nvPr/>
          </p:nvSpPr>
          <p:spPr>
            <a:xfrm>
              <a:off x="660400" y="3219746"/>
              <a:ext cx="1141591" cy="826108"/>
            </a:xfrm>
            <a:custGeom>
              <a:avLst/>
              <a:gdLst>
                <a:gd name="connsiteX0" fmla="*/ 533614 w 1474793"/>
                <a:gd name="connsiteY0" fmla="*/ 0 h 1067228"/>
                <a:gd name="connsiteX1" fmla="*/ 641156 w 1474793"/>
                <a:gd name="connsiteY1" fmla="*/ 10841 h 1067228"/>
                <a:gd name="connsiteX2" fmla="*/ 642850 w 1474793"/>
                <a:gd name="connsiteY2" fmla="*/ 11367 h 1067228"/>
                <a:gd name="connsiteX3" fmla="*/ 643605 w 1474793"/>
                <a:gd name="connsiteY3" fmla="*/ 10579 h 1067228"/>
                <a:gd name="connsiteX4" fmla="*/ 730860 w 1474793"/>
                <a:gd name="connsiteY4" fmla="*/ 36748 h 1067228"/>
                <a:gd name="connsiteX5" fmla="*/ 741010 w 1474793"/>
                <a:gd name="connsiteY5" fmla="*/ 41837 h 1067228"/>
                <a:gd name="connsiteX6" fmla="*/ 741321 w 1474793"/>
                <a:gd name="connsiteY6" fmla="*/ 41934 h 1067228"/>
                <a:gd name="connsiteX7" fmla="*/ 742759 w 1474793"/>
                <a:gd name="connsiteY7" fmla="*/ 42714 h 1067228"/>
                <a:gd name="connsiteX8" fmla="*/ 811100 w 1474793"/>
                <a:gd name="connsiteY8" fmla="*/ 76983 h 1067228"/>
                <a:gd name="connsiteX9" fmla="*/ 825702 w 1474793"/>
                <a:gd name="connsiteY9" fmla="*/ 87735 h 1067228"/>
                <a:gd name="connsiteX10" fmla="*/ 831963 w 1474793"/>
                <a:gd name="connsiteY10" fmla="*/ 91133 h 1067228"/>
                <a:gd name="connsiteX11" fmla="*/ 845602 w 1474793"/>
                <a:gd name="connsiteY11" fmla="*/ 102387 h 1067228"/>
                <a:gd name="connsiteX12" fmla="*/ 882900 w 1474793"/>
                <a:gd name="connsiteY12" fmla="*/ 129847 h 1067228"/>
                <a:gd name="connsiteX13" fmla="*/ 898739 w 1474793"/>
                <a:gd name="connsiteY13" fmla="*/ 146228 h 1067228"/>
                <a:gd name="connsiteX14" fmla="*/ 910936 w 1474793"/>
                <a:gd name="connsiteY14" fmla="*/ 156292 h 1067228"/>
                <a:gd name="connsiteX15" fmla="*/ 925281 w 1474793"/>
                <a:gd name="connsiteY15" fmla="*/ 173678 h 1067228"/>
                <a:gd name="connsiteX16" fmla="*/ 944837 w 1474793"/>
                <a:gd name="connsiteY16" fmla="*/ 193903 h 1067228"/>
                <a:gd name="connsiteX17" fmla="*/ 959019 w 1474793"/>
                <a:gd name="connsiteY17" fmla="*/ 214569 h 1067228"/>
                <a:gd name="connsiteX18" fmla="*/ 976095 w 1474793"/>
                <a:gd name="connsiteY18" fmla="*/ 235265 h 1067228"/>
                <a:gd name="connsiteX19" fmla="*/ 986966 w 1474793"/>
                <a:gd name="connsiteY19" fmla="*/ 255294 h 1067228"/>
                <a:gd name="connsiteX20" fmla="*/ 995488 w 1474793"/>
                <a:gd name="connsiteY20" fmla="*/ 267712 h 1067228"/>
                <a:gd name="connsiteX21" fmla="*/ 1005676 w 1474793"/>
                <a:gd name="connsiteY21" fmla="*/ 289764 h 1067228"/>
                <a:gd name="connsiteX22" fmla="*/ 1025294 w 1474793"/>
                <a:gd name="connsiteY22" fmla="*/ 325907 h 1067228"/>
                <a:gd name="connsiteX23" fmla="*/ 1031274 w 1474793"/>
                <a:gd name="connsiteY23" fmla="*/ 345171 h 1067228"/>
                <a:gd name="connsiteX24" fmla="*/ 1033430 w 1474793"/>
                <a:gd name="connsiteY24" fmla="*/ 349838 h 1067228"/>
                <a:gd name="connsiteX25" fmla="*/ 1037839 w 1474793"/>
                <a:gd name="connsiteY25" fmla="*/ 366321 h 1067228"/>
                <a:gd name="connsiteX26" fmla="*/ 1056387 w 1474793"/>
                <a:gd name="connsiteY26" fmla="*/ 426072 h 1067228"/>
                <a:gd name="connsiteX27" fmla="*/ 1067228 w 1474793"/>
                <a:gd name="connsiteY27" fmla="*/ 533614 h 1067228"/>
                <a:gd name="connsiteX28" fmla="*/ 1065078 w 1474793"/>
                <a:gd name="connsiteY28" fmla="*/ 554940 h 1067228"/>
                <a:gd name="connsiteX29" fmla="*/ 1064327 w 1474793"/>
                <a:gd name="connsiteY29" fmla="*/ 594320 h 1067228"/>
                <a:gd name="connsiteX30" fmla="*/ 1347937 w 1474793"/>
                <a:gd name="connsiteY30" fmla="*/ 1034890 h 1067228"/>
                <a:gd name="connsiteX31" fmla="*/ 1410642 w 1474793"/>
                <a:gd name="connsiteY31" fmla="*/ 1053546 h 1067228"/>
                <a:gd name="connsiteX32" fmla="*/ 1474793 w 1474793"/>
                <a:gd name="connsiteY32" fmla="*/ 1066843 h 1067228"/>
                <a:gd name="connsiteX33" fmla="*/ 542300 w 1474793"/>
                <a:gd name="connsiteY33" fmla="*/ 1066843 h 1067228"/>
                <a:gd name="connsiteX34" fmla="*/ 539867 w 1474793"/>
                <a:gd name="connsiteY34" fmla="*/ 1066598 h 1067228"/>
                <a:gd name="connsiteX35" fmla="*/ 533614 w 1474793"/>
                <a:gd name="connsiteY35" fmla="*/ 1067228 h 1067228"/>
                <a:gd name="connsiteX36" fmla="*/ 0 w 1474793"/>
                <a:gd name="connsiteY36" fmla="*/ 533614 h 1067228"/>
                <a:gd name="connsiteX37" fmla="*/ 533614 w 1474793"/>
                <a:gd name="connsiteY37" fmla="*/ 0 h 1067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474793" h="1067228">
                  <a:moveTo>
                    <a:pt x="533614" y="0"/>
                  </a:moveTo>
                  <a:cubicBezTo>
                    <a:pt x="570452" y="0"/>
                    <a:pt x="606419" y="3733"/>
                    <a:pt x="641156" y="10841"/>
                  </a:cubicBezTo>
                  <a:lnTo>
                    <a:pt x="642850" y="11367"/>
                  </a:lnTo>
                  <a:lnTo>
                    <a:pt x="643605" y="10579"/>
                  </a:lnTo>
                  <a:cubicBezTo>
                    <a:pt x="673701" y="16798"/>
                    <a:pt x="702865" y="25601"/>
                    <a:pt x="730860" y="36748"/>
                  </a:cubicBezTo>
                  <a:lnTo>
                    <a:pt x="741010" y="41837"/>
                  </a:lnTo>
                  <a:lnTo>
                    <a:pt x="741321" y="41934"/>
                  </a:lnTo>
                  <a:lnTo>
                    <a:pt x="742759" y="42714"/>
                  </a:lnTo>
                  <a:lnTo>
                    <a:pt x="811100" y="76983"/>
                  </a:lnTo>
                  <a:lnTo>
                    <a:pt x="825702" y="87735"/>
                  </a:lnTo>
                  <a:lnTo>
                    <a:pt x="831963" y="91133"/>
                  </a:lnTo>
                  <a:lnTo>
                    <a:pt x="845602" y="102387"/>
                  </a:lnTo>
                  <a:lnTo>
                    <a:pt x="882900" y="129847"/>
                  </a:lnTo>
                  <a:lnTo>
                    <a:pt x="898739" y="146228"/>
                  </a:lnTo>
                  <a:lnTo>
                    <a:pt x="910936" y="156292"/>
                  </a:lnTo>
                  <a:lnTo>
                    <a:pt x="925281" y="173678"/>
                  </a:lnTo>
                  <a:lnTo>
                    <a:pt x="944837" y="193903"/>
                  </a:lnTo>
                  <a:lnTo>
                    <a:pt x="959019" y="214569"/>
                  </a:lnTo>
                  <a:lnTo>
                    <a:pt x="976095" y="235265"/>
                  </a:lnTo>
                  <a:lnTo>
                    <a:pt x="986966" y="255294"/>
                  </a:lnTo>
                  <a:lnTo>
                    <a:pt x="995488" y="267712"/>
                  </a:lnTo>
                  <a:lnTo>
                    <a:pt x="1005676" y="289764"/>
                  </a:lnTo>
                  <a:lnTo>
                    <a:pt x="1025294" y="325907"/>
                  </a:lnTo>
                  <a:lnTo>
                    <a:pt x="1031274" y="345171"/>
                  </a:lnTo>
                  <a:lnTo>
                    <a:pt x="1033430" y="349838"/>
                  </a:lnTo>
                  <a:lnTo>
                    <a:pt x="1037839" y="366321"/>
                  </a:lnTo>
                  <a:lnTo>
                    <a:pt x="1056387" y="426072"/>
                  </a:lnTo>
                  <a:cubicBezTo>
                    <a:pt x="1063495" y="460809"/>
                    <a:pt x="1067228" y="496776"/>
                    <a:pt x="1067228" y="533614"/>
                  </a:cubicBezTo>
                  <a:lnTo>
                    <a:pt x="1065078" y="554940"/>
                  </a:lnTo>
                  <a:lnTo>
                    <a:pt x="1064327" y="594320"/>
                  </a:lnTo>
                  <a:cubicBezTo>
                    <a:pt x="1060491" y="737511"/>
                    <a:pt x="1069636" y="930381"/>
                    <a:pt x="1347937" y="1034890"/>
                  </a:cubicBezTo>
                  <a:cubicBezTo>
                    <a:pt x="1365331" y="1041421"/>
                    <a:pt x="1386419" y="1047630"/>
                    <a:pt x="1410642" y="1053546"/>
                  </a:cubicBezTo>
                  <a:lnTo>
                    <a:pt x="1474793" y="1066843"/>
                  </a:lnTo>
                  <a:lnTo>
                    <a:pt x="542300" y="1066843"/>
                  </a:lnTo>
                  <a:lnTo>
                    <a:pt x="539867" y="1066598"/>
                  </a:lnTo>
                  <a:lnTo>
                    <a:pt x="533614" y="1067228"/>
                  </a:lnTo>
                  <a:cubicBezTo>
                    <a:pt x="238907" y="1067228"/>
                    <a:pt x="0" y="828321"/>
                    <a:pt x="0" y="533614"/>
                  </a:cubicBezTo>
                  <a:cubicBezTo>
                    <a:pt x="0" y="238907"/>
                    <a:pt x="238907" y="0"/>
                    <a:pt x="533614" y="0"/>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dirty="0"/>
            </a:p>
          </p:txBody>
        </p:sp>
        <p:sp>
          <p:nvSpPr>
            <p:cNvPr id="49" name="文本框 48">
              <a:extLst>
                <a:ext uri="{FF2B5EF4-FFF2-40B4-BE49-F238E27FC236}">
                  <a16:creationId xmlns:a16="http://schemas.microsoft.com/office/drawing/2014/main" id="{29E1A55B-F51C-4665-8F74-BE1CCE8B1A5B}"/>
                </a:ext>
              </a:extLst>
            </p:cNvPr>
            <p:cNvSpPr txBox="1"/>
            <p:nvPr/>
          </p:nvSpPr>
          <p:spPr>
            <a:xfrm>
              <a:off x="1731153" y="3378502"/>
              <a:ext cx="4580000" cy="461665"/>
            </a:xfrm>
            <a:prstGeom prst="rect">
              <a:avLst/>
            </a:prstGeom>
            <a:noFill/>
          </p:spPr>
          <p:txBody>
            <a:bodyPr wrap="square" rtlCol="0">
              <a:spAutoFit/>
            </a:bodyPr>
            <a:lstStyle/>
            <a:p>
              <a:r>
                <a:rPr lang="zh-CN" altLang="en-US" sz="2400" b="1" dirty="0">
                  <a:solidFill>
                    <a:srgbClr val="FFFFFF"/>
                  </a:solidFill>
                  <a:latin typeface="Arial" panose="020B0604020202020204" pitchFamily="34" charset="0"/>
                  <a:ea typeface="微软雅黑" panose="020B0503020204020204" pitchFamily="34" charset="-122"/>
                </a:rPr>
                <a:t>传统衍生品定价</a:t>
              </a:r>
              <a:endParaRPr kumimoji="0" lang="en-US" altLang="zh-CN"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endParaRPr>
            </a:p>
          </p:txBody>
        </p:sp>
        <p:sp>
          <p:nvSpPr>
            <p:cNvPr id="48" name="文本框 47">
              <a:extLst>
                <a:ext uri="{FF2B5EF4-FFF2-40B4-BE49-F238E27FC236}">
                  <a16:creationId xmlns:a16="http://schemas.microsoft.com/office/drawing/2014/main" id="{79AD4E20-9AFB-4B45-B318-DED8F429508D}"/>
                </a:ext>
              </a:extLst>
            </p:cNvPr>
            <p:cNvSpPr txBox="1"/>
            <p:nvPr/>
          </p:nvSpPr>
          <p:spPr>
            <a:xfrm>
              <a:off x="743757" y="3369840"/>
              <a:ext cx="639920" cy="584775"/>
            </a:xfrm>
            <a:prstGeom prst="rect">
              <a:avLst/>
            </a:prstGeom>
            <a:noFill/>
          </p:spPr>
          <p:txBody>
            <a:bodyPr wrap="none" rtlCol="0">
              <a:spAutoFit/>
            </a:bodyPr>
            <a:lstStyle/>
            <a:p>
              <a:pPr algn="ctr"/>
              <a:r>
                <a:rPr lang="en-US" altLang="zh-CN" sz="3200" b="1" dirty="0">
                  <a:solidFill>
                    <a:srgbClr val="FFFFFF"/>
                  </a:solidFill>
                  <a:latin typeface="Arial" panose="020B0604020202020204" pitchFamily="34" charset="0"/>
                  <a:ea typeface="微软雅黑" panose="020B0503020204020204" pitchFamily="34" charset="-122"/>
                </a:rPr>
                <a:t>02</a:t>
              </a:r>
              <a:endParaRPr lang="zh-CN" altLang="en-US" sz="3200" b="1" dirty="0">
                <a:solidFill>
                  <a:srgbClr val="FFFFFF"/>
                </a:solidFill>
                <a:latin typeface="Arial" panose="020B0604020202020204" pitchFamily="34" charset="0"/>
                <a:ea typeface="微软雅黑" panose="020B0503020204020204" pitchFamily="34" charset="-122"/>
              </a:endParaRPr>
            </a:p>
          </p:txBody>
        </p:sp>
        <p:sp>
          <p:nvSpPr>
            <p:cNvPr id="67" name="矩形: 圆角 66">
              <a:extLst>
                <a:ext uri="{FF2B5EF4-FFF2-40B4-BE49-F238E27FC236}">
                  <a16:creationId xmlns:a16="http://schemas.microsoft.com/office/drawing/2014/main" id="{6C4C27C9-32EA-4058-83F5-95C8B4AFB7BC}"/>
                </a:ext>
              </a:extLst>
            </p:cNvPr>
            <p:cNvSpPr/>
            <p:nvPr/>
          </p:nvSpPr>
          <p:spPr>
            <a:xfrm flipH="1">
              <a:off x="660399" y="4700367"/>
              <a:ext cx="7147857" cy="825809"/>
            </a:xfrm>
            <a:prstGeom prst="roundRect">
              <a:avLst>
                <a:gd name="adj" fmla="val 50000"/>
              </a:avLst>
            </a:prstGeom>
            <a:gradFill>
              <a:gsLst>
                <a:gs pos="0">
                  <a:schemeClr val="accent1">
                    <a:lumMod val="60000"/>
                    <a:lumOff val="40000"/>
                  </a:schemeClr>
                </a:gs>
                <a:gs pos="60000">
                  <a:schemeClr val="accent1"/>
                </a:gs>
              </a:gsLst>
              <a:lin ang="2700000" scaled="0"/>
            </a:gradFill>
            <a:ln w="57150" cap="rnd">
              <a:noFill/>
              <a:prstDash val="solid"/>
              <a:round/>
            </a:ln>
            <a:effectLst>
              <a:outerShdw blurRad="76200" dist="50800" dir="5400000" algn="ctr"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en-US" altLang="zh-CN" sz="2400" b="1" dirty="0">
                  <a:solidFill>
                    <a:schemeClr val="bg1"/>
                  </a:solidFill>
                </a:rPr>
                <a:t> </a:t>
              </a:r>
              <a:endParaRPr lang="zh-CN" altLang="en-US" sz="2400" b="1" dirty="0">
                <a:solidFill>
                  <a:schemeClr val="bg1"/>
                </a:solidFill>
              </a:endParaRPr>
            </a:p>
          </p:txBody>
        </p:sp>
        <p:sp>
          <p:nvSpPr>
            <p:cNvPr id="68" name="任意多边形: 形状 67">
              <a:extLst>
                <a:ext uri="{FF2B5EF4-FFF2-40B4-BE49-F238E27FC236}">
                  <a16:creationId xmlns:a16="http://schemas.microsoft.com/office/drawing/2014/main" id="{282A46D5-A5DD-4C81-905A-CE2F52C70EB9}"/>
                </a:ext>
              </a:extLst>
            </p:cNvPr>
            <p:cNvSpPr/>
            <p:nvPr/>
          </p:nvSpPr>
          <p:spPr>
            <a:xfrm>
              <a:off x="660400" y="4701567"/>
              <a:ext cx="1141591" cy="826108"/>
            </a:xfrm>
            <a:custGeom>
              <a:avLst/>
              <a:gdLst>
                <a:gd name="connsiteX0" fmla="*/ 533614 w 1474793"/>
                <a:gd name="connsiteY0" fmla="*/ 0 h 1067228"/>
                <a:gd name="connsiteX1" fmla="*/ 641156 w 1474793"/>
                <a:gd name="connsiteY1" fmla="*/ 10841 h 1067228"/>
                <a:gd name="connsiteX2" fmla="*/ 642850 w 1474793"/>
                <a:gd name="connsiteY2" fmla="*/ 11367 h 1067228"/>
                <a:gd name="connsiteX3" fmla="*/ 643605 w 1474793"/>
                <a:gd name="connsiteY3" fmla="*/ 10579 h 1067228"/>
                <a:gd name="connsiteX4" fmla="*/ 730860 w 1474793"/>
                <a:gd name="connsiteY4" fmla="*/ 36748 h 1067228"/>
                <a:gd name="connsiteX5" fmla="*/ 741010 w 1474793"/>
                <a:gd name="connsiteY5" fmla="*/ 41837 h 1067228"/>
                <a:gd name="connsiteX6" fmla="*/ 741321 w 1474793"/>
                <a:gd name="connsiteY6" fmla="*/ 41934 h 1067228"/>
                <a:gd name="connsiteX7" fmla="*/ 742759 w 1474793"/>
                <a:gd name="connsiteY7" fmla="*/ 42714 h 1067228"/>
                <a:gd name="connsiteX8" fmla="*/ 811100 w 1474793"/>
                <a:gd name="connsiteY8" fmla="*/ 76983 h 1067228"/>
                <a:gd name="connsiteX9" fmla="*/ 825702 w 1474793"/>
                <a:gd name="connsiteY9" fmla="*/ 87735 h 1067228"/>
                <a:gd name="connsiteX10" fmla="*/ 831963 w 1474793"/>
                <a:gd name="connsiteY10" fmla="*/ 91133 h 1067228"/>
                <a:gd name="connsiteX11" fmla="*/ 845602 w 1474793"/>
                <a:gd name="connsiteY11" fmla="*/ 102387 h 1067228"/>
                <a:gd name="connsiteX12" fmla="*/ 882900 w 1474793"/>
                <a:gd name="connsiteY12" fmla="*/ 129847 h 1067228"/>
                <a:gd name="connsiteX13" fmla="*/ 898739 w 1474793"/>
                <a:gd name="connsiteY13" fmla="*/ 146228 h 1067228"/>
                <a:gd name="connsiteX14" fmla="*/ 910936 w 1474793"/>
                <a:gd name="connsiteY14" fmla="*/ 156292 h 1067228"/>
                <a:gd name="connsiteX15" fmla="*/ 925281 w 1474793"/>
                <a:gd name="connsiteY15" fmla="*/ 173678 h 1067228"/>
                <a:gd name="connsiteX16" fmla="*/ 944837 w 1474793"/>
                <a:gd name="connsiteY16" fmla="*/ 193903 h 1067228"/>
                <a:gd name="connsiteX17" fmla="*/ 959019 w 1474793"/>
                <a:gd name="connsiteY17" fmla="*/ 214569 h 1067228"/>
                <a:gd name="connsiteX18" fmla="*/ 976095 w 1474793"/>
                <a:gd name="connsiteY18" fmla="*/ 235265 h 1067228"/>
                <a:gd name="connsiteX19" fmla="*/ 986966 w 1474793"/>
                <a:gd name="connsiteY19" fmla="*/ 255294 h 1067228"/>
                <a:gd name="connsiteX20" fmla="*/ 995488 w 1474793"/>
                <a:gd name="connsiteY20" fmla="*/ 267712 h 1067228"/>
                <a:gd name="connsiteX21" fmla="*/ 1005676 w 1474793"/>
                <a:gd name="connsiteY21" fmla="*/ 289764 h 1067228"/>
                <a:gd name="connsiteX22" fmla="*/ 1025294 w 1474793"/>
                <a:gd name="connsiteY22" fmla="*/ 325907 h 1067228"/>
                <a:gd name="connsiteX23" fmla="*/ 1031274 w 1474793"/>
                <a:gd name="connsiteY23" fmla="*/ 345171 h 1067228"/>
                <a:gd name="connsiteX24" fmla="*/ 1033430 w 1474793"/>
                <a:gd name="connsiteY24" fmla="*/ 349838 h 1067228"/>
                <a:gd name="connsiteX25" fmla="*/ 1037839 w 1474793"/>
                <a:gd name="connsiteY25" fmla="*/ 366321 h 1067228"/>
                <a:gd name="connsiteX26" fmla="*/ 1056387 w 1474793"/>
                <a:gd name="connsiteY26" fmla="*/ 426072 h 1067228"/>
                <a:gd name="connsiteX27" fmla="*/ 1067228 w 1474793"/>
                <a:gd name="connsiteY27" fmla="*/ 533614 h 1067228"/>
                <a:gd name="connsiteX28" fmla="*/ 1065078 w 1474793"/>
                <a:gd name="connsiteY28" fmla="*/ 554940 h 1067228"/>
                <a:gd name="connsiteX29" fmla="*/ 1064327 w 1474793"/>
                <a:gd name="connsiteY29" fmla="*/ 594320 h 1067228"/>
                <a:gd name="connsiteX30" fmla="*/ 1347937 w 1474793"/>
                <a:gd name="connsiteY30" fmla="*/ 1034890 h 1067228"/>
                <a:gd name="connsiteX31" fmla="*/ 1410642 w 1474793"/>
                <a:gd name="connsiteY31" fmla="*/ 1053546 h 1067228"/>
                <a:gd name="connsiteX32" fmla="*/ 1474793 w 1474793"/>
                <a:gd name="connsiteY32" fmla="*/ 1066843 h 1067228"/>
                <a:gd name="connsiteX33" fmla="*/ 542300 w 1474793"/>
                <a:gd name="connsiteY33" fmla="*/ 1066843 h 1067228"/>
                <a:gd name="connsiteX34" fmla="*/ 539867 w 1474793"/>
                <a:gd name="connsiteY34" fmla="*/ 1066598 h 1067228"/>
                <a:gd name="connsiteX35" fmla="*/ 533614 w 1474793"/>
                <a:gd name="connsiteY35" fmla="*/ 1067228 h 1067228"/>
                <a:gd name="connsiteX36" fmla="*/ 0 w 1474793"/>
                <a:gd name="connsiteY36" fmla="*/ 533614 h 1067228"/>
                <a:gd name="connsiteX37" fmla="*/ 533614 w 1474793"/>
                <a:gd name="connsiteY37" fmla="*/ 0 h 1067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474793" h="1067228">
                  <a:moveTo>
                    <a:pt x="533614" y="0"/>
                  </a:moveTo>
                  <a:cubicBezTo>
                    <a:pt x="570452" y="0"/>
                    <a:pt x="606419" y="3733"/>
                    <a:pt x="641156" y="10841"/>
                  </a:cubicBezTo>
                  <a:lnTo>
                    <a:pt x="642850" y="11367"/>
                  </a:lnTo>
                  <a:lnTo>
                    <a:pt x="643605" y="10579"/>
                  </a:lnTo>
                  <a:cubicBezTo>
                    <a:pt x="673701" y="16798"/>
                    <a:pt x="702865" y="25601"/>
                    <a:pt x="730860" y="36748"/>
                  </a:cubicBezTo>
                  <a:lnTo>
                    <a:pt x="741010" y="41837"/>
                  </a:lnTo>
                  <a:lnTo>
                    <a:pt x="741321" y="41934"/>
                  </a:lnTo>
                  <a:lnTo>
                    <a:pt x="742759" y="42714"/>
                  </a:lnTo>
                  <a:lnTo>
                    <a:pt x="811100" y="76983"/>
                  </a:lnTo>
                  <a:lnTo>
                    <a:pt x="825702" y="87735"/>
                  </a:lnTo>
                  <a:lnTo>
                    <a:pt x="831963" y="91133"/>
                  </a:lnTo>
                  <a:lnTo>
                    <a:pt x="845602" y="102387"/>
                  </a:lnTo>
                  <a:lnTo>
                    <a:pt x="882900" y="129847"/>
                  </a:lnTo>
                  <a:lnTo>
                    <a:pt x="898739" y="146228"/>
                  </a:lnTo>
                  <a:lnTo>
                    <a:pt x="910936" y="156292"/>
                  </a:lnTo>
                  <a:lnTo>
                    <a:pt x="925281" y="173678"/>
                  </a:lnTo>
                  <a:lnTo>
                    <a:pt x="944837" y="193903"/>
                  </a:lnTo>
                  <a:lnTo>
                    <a:pt x="959019" y="214569"/>
                  </a:lnTo>
                  <a:lnTo>
                    <a:pt x="976095" y="235265"/>
                  </a:lnTo>
                  <a:lnTo>
                    <a:pt x="986966" y="255294"/>
                  </a:lnTo>
                  <a:lnTo>
                    <a:pt x="995488" y="267712"/>
                  </a:lnTo>
                  <a:lnTo>
                    <a:pt x="1005676" y="289764"/>
                  </a:lnTo>
                  <a:lnTo>
                    <a:pt x="1025294" y="325907"/>
                  </a:lnTo>
                  <a:lnTo>
                    <a:pt x="1031274" y="345171"/>
                  </a:lnTo>
                  <a:lnTo>
                    <a:pt x="1033430" y="349838"/>
                  </a:lnTo>
                  <a:lnTo>
                    <a:pt x="1037839" y="366321"/>
                  </a:lnTo>
                  <a:lnTo>
                    <a:pt x="1056387" y="426072"/>
                  </a:lnTo>
                  <a:cubicBezTo>
                    <a:pt x="1063495" y="460809"/>
                    <a:pt x="1067228" y="496776"/>
                    <a:pt x="1067228" y="533614"/>
                  </a:cubicBezTo>
                  <a:lnTo>
                    <a:pt x="1065078" y="554940"/>
                  </a:lnTo>
                  <a:lnTo>
                    <a:pt x="1064327" y="594320"/>
                  </a:lnTo>
                  <a:cubicBezTo>
                    <a:pt x="1060491" y="737511"/>
                    <a:pt x="1069636" y="930381"/>
                    <a:pt x="1347937" y="1034890"/>
                  </a:cubicBezTo>
                  <a:cubicBezTo>
                    <a:pt x="1365331" y="1041421"/>
                    <a:pt x="1386419" y="1047630"/>
                    <a:pt x="1410642" y="1053546"/>
                  </a:cubicBezTo>
                  <a:lnTo>
                    <a:pt x="1474793" y="1066843"/>
                  </a:lnTo>
                  <a:lnTo>
                    <a:pt x="542300" y="1066843"/>
                  </a:lnTo>
                  <a:lnTo>
                    <a:pt x="539867" y="1066598"/>
                  </a:lnTo>
                  <a:lnTo>
                    <a:pt x="533614" y="1067228"/>
                  </a:lnTo>
                  <a:cubicBezTo>
                    <a:pt x="238907" y="1067228"/>
                    <a:pt x="0" y="828321"/>
                    <a:pt x="0" y="533614"/>
                  </a:cubicBezTo>
                  <a:cubicBezTo>
                    <a:pt x="0" y="238907"/>
                    <a:pt x="238907" y="0"/>
                    <a:pt x="533614" y="0"/>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dirty="0"/>
            </a:p>
          </p:txBody>
        </p:sp>
        <p:sp>
          <p:nvSpPr>
            <p:cNvPr id="74" name="文本框 73">
              <a:extLst>
                <a:ext uri="{FF2B5EF4-FFF2-40B4-BE49-F238E27FC236}">
                  <a16:creationId xmlns:a16="http://schemas.microsoft.com/office/drawing/2014/main" id="{A453D786-E4B8-4F09-A7F9-C85FBD155BDA}"/>
                </a:ext>
              </a:extLst>
            </p:cNvPr>
            <p:cNvSpPr txBox="1"/>
            <p:nvPr/>
          </p:nvSpPr>
          <p:spPr>
            <a:xfrm>
              <a:off x="1731153" y="4907052"/>
              <a:ext cx="5153741" cy="461665"/>
            </a:xfrm>
            <a:prstGeom prst="rect">
              <a:avLst/>
            </a:prstGeom>
            <a:noFill/>
          </p:spPr>
          <p:txBody>
            <a:bodyPr wrap="square" rtlCol="0">
              <a:spAutoFit/>
            </a:bodyPr>
            <a:lstStyle/>
            <a:p>
              <a:r>
                <a:rPr lang="zh-CN" altLang="en-US" sz="2400" b="1" dirty="0">
                  <a:solidFill>
                    <a:srgbClr val="FFFFFF"/>
                  </a:solidFill>
                  <a:latin typeface="Arial" panose="020B0604020202020204" pitchFamily="34" charset="0"/>
                  <a:ea typeface="微软雅黑" panose="020B0503020204020204" pitchFamily="34" charset="-122"/>
                </a:rPr>
                <a:t>天气期货与期权定价模型及应用</a:t>
              </a:r>
              <a:endParaRPr kumimoji="0" lang="en-US" altLang="zh-CN"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endParaRPr>
            </a:p>
          </p:txBody>
        </p:sp>
        <p:sp>
          <p:nvSpPr>
            <p:cNvPr id="72" name="文本框 71">
              <a:extLst>
                <a:ext uri="{FF2B5EF4-FFF2-40B4-BE49-F238E27FC236}">
                  <a16:creationId xmlns:a16="http://schemas.microsoft.com/office/drawing/2014/main" id="{9642FA19-90AA-4345-B6B2-1CB76187F8F9}"/>
                </a:ext>
              </a:extLst>
            </p:cNvPr>
            <p:cNvSpPr txBox="1"/>
            <p:nvPr/>
          </p:nvSpPr>
          <p:spPr>
            <a:xfrm>
              <a:off x="743757" y="4851661"/>
              <a:ext cx="639920" cy="584775"/>
            </a:xfrm>
            <a:prstGeom prst="rect">
              <a:avLst/>
            </a:prstGeom>
            <a:noFill/>
          </p:spPr>
          <p:txBody>
            <a:bodyPr wrap="none" rtlCol="0">
              <a:spAutoFit/>
            </a:bodyPr>
            <a:lstStyle/>
            <a:p>
              <a:pPr algn="ctr"/>
              <a:r>
                <a:rPr lang="en-US" altLang="zh-CN" sz="3200" b="1" dirty="0">
                  <a:solidFill>
                    <a:srgbClr val="FFFFFF"/>
                  </a:solidFill>
                  <a:latin typeface="Arial" panose="020B0604020202020204" pitchFamily="34" charset="0"/>
                  <a:ea typeface="微软雅黑" panose="020B0503020204020204" pitchFamily="34" charset="-122"/>
                </a:rPr>
                <a:t>03</a:t>
              </a:r>
              <a:endParaRPr lang="zh-CN" altLang="en-US" sz="3200" b="1" dirty="0">
                <a:solidFill>
                  <a:srgbClr val="FFFFFF"/>
                </a:solidFill>
                <a:latin typeface="Arial" panose="020B0604020202020204" pitchFamily="34" charset="0"/>
                <a:ea typeface="微软雅黑" panose="020B0503020204020204" pitchFamily="34" charset="-122"/>
              </a:endParaRPr>
            </a:p>
          </p:txBody>
        </p:sp>
      </p:grpSp>
    </p:spTree>
    <p:extLst>
      <p:ext uri="{BB962C8B-B14F-4D97-AF65-F5344CB8AC3E}">
        <p14:creationId xmlns:p14="http://schemas.microsoft.com/office/powerpoint/2010/main" val="1306697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0999" y="137160"/>
            <a:ext cx="7525871" cy="553998"/>
          </a:xfrm>
        </p:spPr>
        <p:txBody>
          <a:bodyPr/>
          <a:lstStyle/>
          <a:p>
            <a:r>
              <a:rPr lang="zh-CN" altLang="en-US" dirty="0"/>
              <a:t>天气衍生金融工具的标的</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2590" y="1173390"/>
            <a:ext cx="10886820" cy="2797048"/>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天气期权与期货是两种新兴的金融衍生品，它们的标的资产很特殊，是一组气象指标</a:t>
            </a:r>
            <a:r>
              <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天气指数</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，合约中常见的有气温（温度）指数、降水量指数、日照指数、飓风指数、霜冻指数等。</a:t>
            </a:r>
            <a:endPar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这些新型金融衍生品旨在帮助投资者管理天气相关风险，同时也为投资者提供了新的获利机会。</a:t>
            </a:r>
          </a:p>
        </p:txBody>
      </p:sp>
    </p:spTree>
    <p:extLst>
      <p:ext uri="{BB962C8B-B14F-4D97-AF65-F5344CB8AC3E}">
        <p14:creationId xmlns:p14="http://schemas.microsoft.com/office/powerpoint/2010/main" val="544169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0999" y="137160"/>
            <a:ext cx="7525871" cy="553998"/>
          </a:xfrm>
        </p:spPr>
        <p:txBody>
          <a:bodyPr/>
          <a:lstStyle/>
          <a:p>
            <a:r>
              <a:rPr lang="zh-CN" altLang="en-US" dirty="0"/>
              <a:t>天气衍生金融工具的标的</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2589" y="1173390"/>
            <a:ext cx="11167375" cy="5567037"/>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常见标的</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月平均温度指数</a:t>
            </a:r>
            <a:endParaRPr lang="en-US" altLang="zh-CN"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温度指数是基于不同基站所测量得到的每日温度计算的。基站所得到的温度不是连续而是离散的。因此，需要对每日气温数据进行处理，采用计算日平均气温的方式来计算每日的温度。</a:t>
            </a:r>
            <a:endPar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制热指数</a:t>
            </a:r>
            <a:endParaRPr lang="en-US" altLang="zh-CN"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制热指数（</a:t>
            </a:r>
            <a:r>
              <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Heating Degree Day</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HDD</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），是气温衍生品中的一种指标，用于衡量供暖需求的大小。定义是：当室内温度低于某个基准温度时，用于将室内温度升高到该基准温度所需的供暖能量的累计值。通常，基准温度取为摄氏</a:t>
            </a:r>
            <a:r>
              <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18</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度或华氏</a:t>
            </a:r>
            <a:r>
              <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65</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度。</a:t>
            </a:r>
          </a:p>
        </p:txBody>
      </p:sp>
    </p:spTree>
    <p:extLst>
      <p:ext uri="{BB962C8B-B14F-4D97-AF65-F5344CB8AC3E}">
        <p14:creationId xmlns:p14="http://schemas.microsoft.com/office/powerpoint/2010/main" val="123054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0999" y="137160"/>
            <a:ext cx="7525871" cy="553998"/>
          </a:xfrm>
        </p:spPr>
        <p:txBody>
          <a:bodyPr/>
          <a:lstStyle/>
          <a:p>
            <a:r>
              <a:rPr lang="zh-CN" altLang="en-US" dirty="0"/>
              <a:t>天气衍生金融工具的标的</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2589" y="1173390"/>
            <a:ext cx="11167375" cy="5936369"/>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常见标的</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制冷指数</a:t>
            </a:r>
            <a:endParaRPr lang="en-US" altLang="zh-CN"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CDD</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是用于衡量空调需求的指标，与</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HDD</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指数一样可以用于气温衍生品的交易和风险管理。投资者可以根据</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CDD</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的变化来判断某个地区的空调需求是否增加或减少，从而对相关的气温衍生品进行交易。此外，</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CDD</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还可以用于评估空调系统的效率，以及制定空调计划和定价策略等方面。</a:t>
            </a:r>
            <a:endPar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其他温度指数</a:t>
            </a:r>
            <a:endParaRPr lang="en-US" altLang="zh-CN"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能源温度指数</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Energy Degree Day</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EDD</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用于衡量能源需求的大小。它的定义是：当室内温度高于基准温度时，用于将室内温度降低到该基准温度所需的空调能量，加上当室内温度低于基准温度时，用于将室内温度升高到该基准温度所需的供暖能量的累计值。通常，基准温度取为摄氏</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18</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度或华氏</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65</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度。</a:t>
            </a:r>
          </a:p>
          <a:p>
            <a:pPr marL="1257300" lvl="2" indent="-342900">
              <a:lnSpc>
                <a:spcPct val="150000"/>
              </a:lnSpc>
              <a:buFont typeface="Wingdings" panose="05000000000000000000" pitchFamily="2" charset="2"/>
              <a:buChar char="n"/>
              <a:defRPr/>
            </a:pP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79634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0999" y="137160"/>
            <a:ext cx="7525871" cy="553998"/>
          </a:xfrm>
        </p:spPr>
        <p:txBody>
          <a:bodyPr/>
          <a:lstStyle/>
          <a:p>
            <a:r>
              <a:rPr lang="zh-CN" altLang="en-US" dirty="0"/>
              <a:t>天气衍生金融工具的标的</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2589" y="1173390"/>
            <a:ext cx="11167375" cy="5844036"/>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常见标的</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其他温度指数</a:t>
            </a:r>
            <a:endParaRPr lang="en-US" altLang="zh-CN"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生长温度指数</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Growing Degree Day</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GDD</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）用于衡量植物生长的适宜程度。它的定义是：当日平均气温高于某个基准温度时，植物生长所得到的“生长度数”，累加得到的总和。通常，基准温度取决于植物的种类，不同的植物有不同的基准温度。</a:t>
            </a:r>
          </a:p>
          <a:p>
            <a:pPr marL="1257300" lvl="2" indent="-342900">
              <a:lnSpc>
                <a:spcPct val="150000"/>
              </a:lnSpc>
              <a:buFont typeface="Wingdings" panose="05000000000000000000" pitchFamily="2" charset="2"/>
              <a:buChar char="n"/>
              <a:defRPr/>
            </a:pPr>
            <a:r>
              <a:rPr lang="zh-CN" altLang="en-US" sz="20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降雨量指数</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是衡量降雨量的一个指标，通常被用于衡量干旱或洪水等极端天气事件的风险。</a:t>
            </a:r>
            <a:endPar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1257300" lvl="2" indent="-342900">
              <a:lnSpc>
                <a:spcPct val="150000"/>
              </a:lnSpc>
              <a:buFont typeface="Wingdings" panose="05000000000000000000" pitchFamily="2" charset="2"/>
              <a:buChar char="n"/>
              <a:defRPr/>
            </a:pPr>
            <a:r>
              <a:rPr lang="zh-CN" altLang="en-US" sz="20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日照指数</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是衡量日照时间的一个指标，通常被用于衡量光照不足或过剩的风险。</a:t>
            </a:r>
          </a:p>
          <a:p>
            <a:pPr marL="1257300" lvl="2" indent="-342900">
              <a:lnSpc>
                <a:spcPct val="150000"/>
              </a:lnSpc>
              <a:buFont typeface="Wingdings" panose="05000000000000000000" pitchFamily="2" charset="2"/>
              <a:buChar char="n"/>
              <a:defRPr/>
            </a:pPr>
            <a:r>
              <a:rPr lang="zh-CN" altLang="en-US" sz="20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霜冻指数</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是衡量霜冻频率和强度的一个指标，通常被用于衡量农作物受霜冻的风险。</a:t>
            </a:r>
          </a:p>
          <a:p>
            <a:pPr marL="1257300" lvl="2"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除了上述气象指数外，还有其他的气象指数可以作为天气期权和期货的标的资产，如</a:t>
            </a:r>
            <a:r>
              <a:rPr lang="zh-CN" altLang="en-US" sz="20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风速指数、湿度指数、气压指数</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等</a:t>
            </a:r>
          </a:p>
          <a:p>
            <a:pPr marL="1257300" lvl="2" indent="-342900">
              <a:lnSpc>
                <a:spcPct val="150000"/>
              </a:lnSpc>
              <a:buFont typeface="Wingdings" panose="05000000000000000000" pitchFamily="2" charset="2"/>
              <a:buChar char="n"/>
              <a:defRPr/>
            </a:pP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541627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0999" y="137160"/>
            <a:ext cx="7525871" cy="553998"/>
          </a:xfrm>
        </p:spPr>
        <p:txBody>
          <a:bodyPr/>
          <a:lstStyle/>
          <a:p>
            <a:r>
              <a:rPr lang="zh-CN" altLang="en-US" dirty="0"/>
              <a:t>传统衍生品定价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2589" y="1173390"/>
            <a:ext cx="11167375" cy="5013039"/>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传统定价模型与天气期货定价</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考虑</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持有成本模型</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，如果将其应用于天气期货，由于天气期货的特殊性质，仓储成本可以忽略不计，因为天气期货并不需要实际的物理存储。因此，在计算天气期货的持有成本时，主要考虑的是</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资金占用成本</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a:t>
            </a: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资金占用成本的计算通常基于持仓时间和利率水平。持有天气期货的时间越长，资金占用成本就越高。此外，利率水平也会影响资金占用成本的大小。当利率较高时，资金占用成本也会增加，因为投资者可以利用这些资金来获得更高的回报。</a:t>
            </a:r>
          </a:p>
          <a:p>
            <a:pPr marL="1257300" lvl="2" indent="-342900">
              <a:lnSpc>
                <a:spcPct val="150000"/>
              </a:lnSpc>
              <a:buFont typeface="Wingdings" panose="05000000000000000000" pitchFamily="2" charset="2"/>
              <a:buChar char="n"/>
              <a:defRPr/>
            </a:pP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4019563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0999" y="137160"/>
            <a:ext cx="7525871" cy="553998"/>
          </a:xfrm>
        </p:spPr>
        <p:txBody>
          <a:bodyPr/>
          <a:lstStyle/>
          <a:p>
            <a:r>
              <a:rPr lang="zh-CN" altLang="en-US" dirty="0"/>
              <a:t>传统衍生品定价</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52589" y="1173390"/>
            <a:ext cx="11167375" cy="5013039"/>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传统定价模型与天气期货定价</a:t>
            </a:r>
            <a:endPar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例如，根据持有成本模型，若制热指数</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HDD</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为</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300</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点，每点价值为</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20</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美元，对应的无风险利率为</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5%</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，则</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6</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个月后到期的制热指数</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HDD</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期货理论价格应该为                                                                 </a:t>
            </a: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假设定价满足无套利原理，到期时，制热指数</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HDD</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应为</a:t>
            </a:r>
            <a:endParaRPr lang="en-US" altLang="zh-CN" sz="2400"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制热指数</a:t>
            </a:r>
            <a:r>
              <a:rPr lang="en-US" altLang="zh-CN" sz="2400" dirty="0">
                <a:latin typeface="微软雅黑" panose="020B0503020204020204" pitchFamily="34" charset="-122"/>
                <a:ea typeface="微软雅黑" panose="020B0503020204020204" pitchFamily="34" charset="-122"/>
                <a:cs typeface="Times New Roman" panose="02020603050405020304" pitchFamily="18" charset="0"/>
              </a:rPr>
              <a:t>HDD</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是根据真实的气温计算所得的，而</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不是由市场供求关系</a:t>
            </a:r>
            <a:r>
              <a:rPr lang="zh-CN" altLang="en-US" sz="2400" dirty="0">
                <a:latin typeface="微软雅黑" panose="020B0503020204020204" pitchFamily="34" charset="-122"/>
                <a:ea typeface="微软雅黑" panose="020B0503020204020204" pitchFamily="34" charset="-122"/>
                <a:cs typeface="Times New Roman" panose="02020603050405020304" pitchFamily="18" charset="0"/>
              </a:rPr>
              <a:t>决定的。因此，使用持有成本模型对天气期货进行定价并不合适。对于天气期货，由于其价格受到天气因素等实际因素的影响，需要采用其他的定价模型。</a:t>
            </a:r>
          </a:p>
          <a:p>
            <a:pPr marL="1257300" lvl="2" indent="-342900">
              <a:lnSpc>
                <a:spcPct val="150000"/>
              </a:lnSpc>
              <a:buFont typeface="Wingdings" panose="05000000000000000000" pitchFamily="2" charset="2"/>
              <a:buChar char="n"/>
              <a:defRPr/>
            </a:pP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pic>
        <p:nvPicPr>
          <p:cNvPr id="3" name="图片 2">
            <a:extLst>
              <a:ext uri="{FF2B5EF4-FFF2-40B4-BE49-F238E27FC236}">
                <a16:creationId xmlns:a16="http://schemas.microsoft.com/office/drawing/2014/main" id="{5BB408DE-031F-292B-E888-57F7EB40D5DA}"/>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2025216" y="2880260"/>
            <a:ext cx="3609975" cy="548740"/>
          </a:xfrm>
          <a:prstGeom prst="rect">
            <a:avLst/>
          </a:prstGeom>
        </p:spPr>
      </p:pic>
      <p:pic>
        <p:nvPicPr>
          <p:cNvPr id="4" name="图片 3">
            <a:extLst>
              <a:ext uri="{FF2B5EF4-FFF2-40B4-BE49-F238E27FC236}">
                <a16:creationId xmlns:a16="http://schemas.microsoft.com/office/drawing/2014/main" id="{D553BCF0-EB79-374D-8230-E7FBD85730F7}"/>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8986711" y="3475121"/>
            <a:ext cx="2552700" cy="409575"/>
          </a:xfrm>
          <a:prstGeom prst="rect">
            <a:avLst/>
          </a:prstGeom>
        </p:spPr>
      </p:pic>
    </p:spTree>
    <p:extLst>
      <p:ext uri="{BB962C8B-B14F-4D97-AF65-F5344CB8AC3E}">
        <p14:creationId xmlns:p14="http://schemas.microsoft.com/office/powerpoint/2010/main" val="18378196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FFICEPLUS.IMAGE" val="New_Batches_0222_Outline/20240222/images_object_2001_3000/bd840277-a4ff-482a-8f6e-25766d753cc6-4.source.default.zh-Hans.jpg"/>
  <p:tag name="OFFICEPLUS.THEME" val="New_Batches_0222_Outline/20240222/images_object_2001_3000/bd840277-a4ff-482a-8f6e-25766d753cc6-4.source.default.zh-Hans-1.pptx"/>
  <p:tag name="OFFICEPLUS.OUTLINE" val="1330871"/>
  <p:tag name="OFFICEPLUS.OUTLINEEXTERNAL" val="3d8947ef-68b3-0139-1a35-f4720e13e9ef"/>
</p:tagLst>
</file>

<file path=ppt/tags/tag2.xml><?xml version="1.0" encoding="utf-8"?>
<p:tagLst xmlns:a="http://schemas.openxmlformats.org/drawingml/2006/main" xmlns:r="http://schemas.openxmlformats.org/officeDocument/2006/relationships" xmlns:p="http://schemas.openxmlformats.org/presentationml/2006/main">
  <p:tag name="OFFICEPLUS.TAG" val="03a12446-4040-4dad-8d54-bb681f108928"/>
</p:tagLst>
</file>

<file path=ppt/tags/tag3.xml><?xml version="1.0" encoding="utf-8"?>
<p:tagLst xmlns:a="http://schemas.openxmlformats.org/drawingml/2006/main" xmlns:r="http://schemas.openxmlformats.org/officeDocument/2006/relationships" xmlns:p="http://schemas.openxmlformats.org/presentationml/2006/main">
  <p:tag name="OFFICEPLUS.TAG" val="43779941-ebb9-4272-ab0a-451395e9a0c0"/>
  <p:tag name="OFFICEPLUS.OUTLINESECTION" val="9278081"/>
</p:tagLst>
</file>

<file path=ppt/theme/theme1.xml><?xml version="1.0" encoding="utf-8"?>
<a:theme xmlns:a="http://schemas.openxmlformats.org/drawingml/2006/main" name="Designed by OfficePLUS">
  <a:themeElements>
    <a:clrScheme name="OfficePLUS">
      <a:dk1>
        <a:srgbClr val="000000"/>
      </a:dk1>
      <a:lt1>
        <a:srgbClr val="FFFFFF"/>
      </a:lt1>
      <a:dk2>
        <a:srgbClr val="778495"/>
      </a:dk2>
      <a:lt2>
        <a:srgbClr val="F0F0F0"/>
      </a:lt2>
      <a:accent1>
        <a:srgbClr val="168135"/>
      </a:accent1>
      <a:accent2>
        <a:srgbClr val="47C8FA"/>
      </a:accent2>
      <a:accent3>
        <a:srgbClr val="006BA3"/>
      </a:accent3>
      <a:accent4>
        <a:srgbClr val="19B1F2"/>
      </a:accent4>
      <a:accent5>
        <a:srgbClr val="0394D1"/>
      </a:accent5>
      <a:accent6>
        <a:srgbClr val="73D5F9"/>
      </a:accent6>
      <a:hlink>
        <a:srgbClr val="4472C4"/>
      </a:hlink>
      <a:folHlink>
        <a:srgbClr val="BFBFBF"/>
      </a:folHlink>
    </a:clrScheme>
    <a:fontScheme name="OfficePLUS">
      <a:majorFont>
        <a:latin typeface="Arial"/>
        <a:ea typeface="微软雅黑"/>
        <a:cs typeface=""/>
      </a:majorFont>
      <a:minorFont>
        <a:latin typeface="Arial"/>
        <a:ea typeface="微软雅黑"/>
        <a:cs typeface=""/>
      </a:minorFont>
    </a:fontScheme>
    <a:fmtScheme name="OfficePLU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PLUS"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等线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542</TotalTime>
  <Words>2107</Words>
  <Application>Microsoft Office PowerPoint</Application>
  <PresentationFormat>宽屏</PresentationFormat>
  <Paragraphs>112</Paragraphs>
  <Slides>18</Slides>
  <Notes>9</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18</vt:i4>
      </vt:variant>
    </vt:vector>
  </HeadingPairs>
  <TitlesOfParts>
    <vt:vector size="25" baseType="lpstr">
      <vt:lpstr>等线</vt:lpstr>
      <vt:lpstr>微软雅黑</vt:lpstr>
      <vt:lpstr>Arial</vt:lpstr>
      <vt:lpstr>Calibri</vt:lpstr>
      <vt:lpstr>Wingdings</vt:lpstr>
      <vt:lpstr>Designed by OfficePLUS</vt:lpstr>
      <vt:lpstr>Equation</vt:lpstr>
      <vt:lpstr>气候金融  </vt:lpstr>
      <vt:lpstr>第十章 天气期权与期货定价</vt:lpstr>
      <vt:lpstr>主要内容</vt:lpstr>
      <vt:lpstr>天气衍生金融工具的标的</vt:lpstr>
      <vt:lpstr>天气衍生金融工具的标的</vt:lpstr>
      <vt:lpstr>天气衍生金融工具的标的</vt:lpstr>
      <vt:lpstr>天气衍生金融工具的标的</vt:lpstr>
      <vt:lpstr>传统衍生品定价</vt:lpstr>
      <vt:lpstr>传统衍生品定价</vt:lpstr>
      <vt:lpstr>传统衍生品定价</vt:lpstr>
      <vt:lpstr>传统衍生品定价</vt:lpstr>
      <vt:lpstr>传统衍生品定价</vt:lpstr>
      <vt:lpstr>天气期货与期权定价模型及应用</vt:lpstr>
      <vt:lpstr>天气期货与期权定价模型及应用</vt:lpstr>
      <vt:lpstr>天气期货与期权定价模型及应用</vt:lpstr>
      <vt:lpstr>天气期货与期权定价模型及应用</vt:lpstr>
      <vt:lpstr>天气期货与期权定价模型及应用</vt:lpstr>
      <vt:lpstr>天气期货与期权定价模型及应用</vt:lpstr>
    </vt:vector>
  </TitlesOfParts>
  <Company>OfficePLUS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OfficePLUS PowerPoint Template</dc:title>
  <dc:creator>OfficePLUS</dc:creator>
  <cp:lastModifiedBy>Kun Guo</cp:lastModifiedBy>
  <cp:revision>25</cp:revision>
  <dcterms:created xsi:type="dcterms:W3CDTF">2023-07-20T03:04:31Z</dcterms:created>
  <dcterms:modified xsi:type="dcterms:W3CDTF">2024-12-29T12:21:36Z</dcterms:modified>
</cp:coreProperties>
</file>